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06" r:id="rId6"/>
  </p:sldMasterIdLst>
  <p:notesMasterIdLst>
    <p:notesMasterId r:id="rId26"/>
  </p:notesMasterIdLst>
  <p:sldIdLst>
    <p:sldId id="278" r:id="rId7"/>
    <p:sldId id="268" r:id="rId8"/>
    <p:sldId id="265" r:id="rId9"/>
    <p:sldId id="263" r:id="rId10"/>
    <p:sldId id="276" r:id="rId11"/>
    <p:sldId id="262" r:id="rId12"/>
    <p:sldId id="261" r:id="rId13"/>
    <p:sldId id="296" r:id="rId14"/>
    <p:sldId id="304" r:id="rId15"/>
    <p:sldId id="453" r:id="rId16"/>
    <p:sldId id="444" r:id="rId17"/>
    <p:sldId id="305" r:id="rId18"/>
    <p:sldId id="445" r:id="rId19"/>
    <p:sldId id="454" r:id="rId20"/>
    <p:sldId id="309" r:id="rId21"/>
    <p:sldId id="446" r:id="rId22"/>
    <p:sldId id="451" r:id="rId23"/>
    <p:sldId id="452" r:id="rId24"/>
    <p:sldId id="290"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B88C60-D755-4524-B7AE-3804D9C8CFAA}" v="588" dt="2023-09-19T13:13:40.964"/>
    <p1510:client id="{9E044B39-C783-4B6C-8A29-3EC46C1A1D53}" v="1" dt="2023-09-19T14:48:12.701"/>
    <p1510:client id="{E297A2A6-0685-543F-3D07-2BD37A0D1B09}" v="287" dt="2023-09-18T17:53:35.461"/>
    <p1510:client id="{E709A200-D04C-3A15-C24A-1BD99B178482}" v="289" dt="2023-09-18T19:07:07.909"/>
    <p1510:client id="{F8534679-CA8D-78DE-5A66-23CDF3B0F9AB}" v="224" dt="2023-09-19T13:17:33.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57A7E-A0F2-4FA8-AB82-6A78FBD05070}" type="datetimeFigureOut">
              <a:rPr lang="fr-CA" smtClean="0"/>
              <a:t>2023-09-19</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F4381-8527-4B39-9CF4-FBDB9BB69E1C}" type="slidenum">
              <a:rPr lang="fr-CA" smtClean="0"/>
              <a:t>‹N°›</a:t>
            </a:fld>
            <a:endParaRPr lang="fr-CA"/>
          </a:p>
        </p:txBody>
      </p:sp>
    </p:spTree>
    <p:extLst>
      <p:ext uri="{BB962C8B-B14F-4D97-AF65-F5344CB8AC3E}">
        <p14:creationId xmlns:p14="http://schemas.microsoft.com/office/powerpoint/2010/main" val="2568095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48FF4BF-7517-024E-AAFD-A1DD169FF0FB}" type="slidenum">
              <a:rPr lang="fr-FR" smtClean="0"/>
              <a:t>6</a:t>
            </a:fld>
            <a:endParaRPr lang="fr-FR"/>
          </a:p>
        </p:txBody>
      </p:sp>
    </p:spTree>
    <p:extLst>
      <p:ext uri="{BB962C8B-B14F-4D97-AF65-F5344CB8AC3E}">
        <p14:creationId xmlns:p14="http://schemas.microsoft.com/office/powerpoint/2010/main" val="100408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48FF4BF-7517-024E-AAFD-A1DD169FF0FB}" type="slidenum">
              <a:rPr lang="fr-FR" smtClean="0"/>
              <a:t>7</a:t>
            </a:fld>
            <a:endParaRPr lang="fr-FR"/>
          </a:p>
        </p:txBody>
      </p:sp>
    </p:spTree>
    <p:extLst>
      <p:ext uri="{BB962C8B-B14F-4D97-AF65-F5344CB8AC3E}">
        <p14:creationId xmlns:p14="http://schemas.microsoft.com/office/powerpoint/2010/main" val="4087745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48FF4BF-7517-024E-AAFD-A1DD169FF0FB}" type="slidenum">
              <a:rPr lang="fr-FR" smtClean="0"/>
              <a:t>8</a:t>
            </a:fld>
            <a:endParaRPr lang="fr-FR"/>
          </a:p>
        </p:txBody>
      </p:sp>
    </p:spTree>
    <p:extLst>
      <p:ext uri="{BB962C8B-B14F-4D97-AF65-F5344CB8AC3E}">
        <p14:creationId xmlns:p14="http://schemas.microsoft.com/office/powerpoint/2010/main" val="2794647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FF4BF-7517-024E-AAFD-A1DD169FF0F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784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Information tiré du fichier </a:t>
            </a:r>
            <a:r>
              <a:rPr lang="fr-CA" err="1"/>
              <a:t>excel</a:t>
            </a:r>
            <a:r>
              <a:rPr lang="fr-CA"/>
              <a:t> préparé par </a:t>
            </a:r>
            <a:r>
              <a:rPr lang="fr-CA" err="1"/>
              <a:t>V.Dumaine</a:t>
            </a:r>
            <a:r>
              <a:rPr lang="fr-CA"/>
              <a:t> pour le CA de SOCODEVI et cité dans la demande déposée à AMC pour mettre le PerformCoop en contrepartie.</a:t>
            </a:r>
            <a:endParaRPr lang="es-HN"/>
          </a:p>
        </p:txBody>
      </p:sp>
      <p:sp>
        <p:nvSpPr>
          <p:cNvPr id="4" name="Espace réservé du numéro de diapositive 3"/>
          <p:cNvSpPr>
            <a:spLocks noGrp="1"/>
          </p:cNvSpPr>
          <p:nvPr>
            <p:ph type="sldNum" sz="quarter" idx="5"/>
          </p:nvPr>
        </p:nvSpPr>
        <p:spPr/>
        <p:txBody>
          <a:bodyPr/>
          <a:lstStyle/>
          <a:p>
            <a:fld id="{D89C1468-9986-8244-A824-8F1347214357}" type="slidenum">
              <a:rPr lang="fr-FR" smtClean="0"/>
              <a:t>10</a:t>
            </a:fld>
            <a:endParaRPr lang="fr-FR"/>
          </a:p>
        </p:txBody>
      </p:sp>
    </p:spTree>
    <p:extLst>
      <p:ext uri="{BB962C8B-B14F-4D97-AF65-F5344CB8AC3E}">
        <p14:creationId xmlns:p14="http://schemas.microsoft.com/office/powerpoint/2010/main" val="425375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48FF4BF-7517-024E-AAFD-A1DD169FF0FB}" type="slidenum">
              <a:rPr lang="fr-FR" smtClean="0"/>
              <a:t>15</a:t>
            </a:fld>
            <a:endParaRPr lang="fr-FR"/>
          </a:p>
        </p:txBody>
      </p:sp>
    </p:spTree>
    <p:extLst>
      <p:ext uri="{BB962C8B-B14F-4D97-AF65-F5344CB8AC3E}">
        <p14:creationId xmlns:p14="http://schemas.microsoft.com/office/powerpoint/2010/main" val="238405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48FF4BF-7517-024E-AAFD-A1DD169FF0FB}" type="slidenum">
              <a:rPr lang="fr-FR" smtClean="0"/>
              <a:t>18</a:t>
            </a:fld>
            <a:endParaRPr lang="fr-FR"/>
          </a:p>
        </p:txBody>
      </p:sp>
    </p:spTree>
    <p:extLst>
      <p:ext uri="{BB962C8B-B14F-4D97-AF65-F5344CB8AC3E}">
        <p14:creationId xmlns:p14="http://schemas.microsoft.com/office/powerpoint/2010/main" val="2516799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448FF4BF-7517-024E-AAFD-A1DD169FF0FB}" type="slidenum">
              <a:rPr lang="fr-FR" smtClean="0"/>
              <a:t>19</a:t>
            </a:fld>
            <a:endParaRPr lang="fr-FR"/>
          </a:p>
        </p:txBody>
      </p:sp>
    </p:spTree>
    <p:extLst>
      <p:ext uri="{BB962C8B-B14F-4D97-AF65-F5344CB8AC3E}">
        <p14:creationId xmlns:p14="http://schemas.microsoft.com/office/powerpoint/2010/main" val="1197657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815E9101-314F-4FA9-BA5F-71316D19DC0B}" type="datetimeFigureOut">
              <a:rPr lang="fr-CA" smtClean="0"/>
              <a:t>2023-09-19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2487250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815E9101-314F-4FA9-BA5F-71316D19DC0B}" type="datetimeFigureOut">
              <a:rPr lang="fr-CA" smtClean="0"/>
              <a:t>2023-09-19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29736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815E9101-314F-4FA9-BA5F-71316D19DC0B}" type="datetimeFigureOut">
              <a:rPr lang="fr-CA" smtClean="0"/>
              <a:t>2023-09-19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267562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735B2-8716-6E47-A2AC-7AFBC96A9DBC}"/>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45EF7B2B-0B41-D240-ADE7-77D43C5D0C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CD6CD5BD-10C7-874B-9DE0-14D69F30796C}"/>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CA717EB4-2648-A94A-A771-6A156D7F70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1639E7-2F1C-D447-9D1C-4492DD454E1A}"/>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3013174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242D49-1375-9C41-B663-6FEDF126D182}"/>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58C3AFE2-B9E2-DC40-B2B8-90816D361CE0}"/>
              </a:ext>
            </a:extLst>
          </p:cNvPr>
          <p:cNvSpPr>
            <a:spLocks noGrp="1"/>
          </p:cNvSpPr>
          <p:nvPr>
            <p:ph idx="1"/>
          </p:nvPr>
        </p:nvSpPr>
        <p:spPr/>
        <p:txBody>
          <a:body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D65F7D08-A9A3-0247-B6F1-65C68389020C}"/>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6ADF892-A957-564A-94CD-8FBA7EF8385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884ED5-4FC8-B84F-9DC6-B8B6BB2562B7}"/>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1707475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82C5F7-01C2-2B42-8D86-88B7C1FD7756}"/>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935236A0-44F9-A74F-A0FE-E20535B365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36FCFBC8-C996-0B4B-B139-81DDC815435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33F7EA9-B563-564C-ADE7-3BDDA6DFFA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57E4E0-B33A-D44D-9F42-5BACD984D78B}"/>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4186068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B4C8F-2511-6147-9E0E-8610DD10388D}"/>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F9C4D452-815D-4641-9ECE-441CBB4F538F}"/>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4E2B41C3-DD42-E649-A4C7-806D2D59549A}"/>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DECACD5-519F-7A41-AFC8-0413EE2179DB}"/>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34E10282-E003-6646-8491-03A65F990B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04466D-EABF-BC49-9DB6-E62CE56B0179}"/>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3447347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942B13-B081-A64F-BDAB-26143433D864}"/>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539B20F5-685E-9542-B262-91794728F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29C1ABF4-0B13-2A4D-9E18-793AB32214E9}"/>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p:txBody>
      </p:sp>
      <p:sp>
        <p:nvSpPr>
          <p:cNvPr id="5" name="Espace réservé du texte 4">
            <a:extLst>
              <a:ext uri="{FF2B5EF4-FFF2-40B4-BE49-F238E27FC236}">
                <a16:creationId xmlns:a16="http://schemas.microsoft.com/office/drawing/2014/main" id="{4F4CAB81-774D-9648-AF6C-952B345757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C303CAAA-FFC8-F546-86EB-BD9CE0B75D2E}"/>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p:txBody>
      </p:sp>
      <p:sp>
        <p:nvSpPr>
          <p:cNvPr id="7" name="Espace réservé de la date 6">
            <a:extLst>
              <a:ext uri="{FF2B5EF4-FFF2-40B4-BE49-F238E27FC236}">
                <a16:creationId xmlns:a16="http://schemas.microsoft.com/office/drawing/2014/main" id="{808211FC-7EAA-964C-AF4E-1632C87814AD}"/>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ED4E24E3-5217-2848-950D-CA8C992552B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69CA2B7-3770-0946-8600-620D622EFE09}"/>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3264909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8ACB23-A50C-3848-B9AD-27106A8D6731}"/>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77283C2C-A295-DF48-AFAC-1ECF5568C2A4}"/>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A368BF2C-E41C-FF43-8D9D-877C650175B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2F11A3E-E7C5-DC43-B6E0-9B4CC3CF2A3B}"/>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1144198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AC8D375-3749-AA46-8783-E46161FB2AB6}"/>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32A7680C-41E4-C441-82BE-1125ADC0E72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D6E44E1-9413-1946-8214-35C7BB05B90D}"/>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620069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4F5D24-98A7-CD49-8898-47D5366D0E8C}"/>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F0487E74-628A-3548-8C76-1F5E4C5CC4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p:txBody>
      </p:sp>
      <p:sp>
        <p:nvSpPr>
          <p:cNvPr id="4" name="Espace réservé du texte 3">
            <a:extLst>
              <a:ext uri="{FF2B5EF4-FFF2-40B4-BE49-F238E27FC236}">
                <a16:creationId xmlns:a16="http://schemas.microsoft.com/office/drawing/2014/main" id="{2BB1B44D-3446-9446-9B83-B4B596925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909260AD-ED28-3341-9270-BD719015E19D}"/>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E75A2406-F01F-104A-AB08-52EB867D33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7978ECE-5D3A-1A47-88C5-6C5DE2A6EE7F}"/>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245566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815E9101-314F-4FA9-BA5F-71316D19DC0B}" type="datetimeFigureOut">
              <a:rPr lang="fr-CA" smtClean="0"/>
              <a:t>2023-09-19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1330643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039A41-190C-5F4F-A4E7-717DB8CE7AAC}"/>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8C1252E9-D99D-BB48-AFA0-8ABBE2C2F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Cliquez sur l'icône pour ajouter une image</a:t>
            </a:r>
            <a:endParaRPr lang="fr-FR"/>
          </a:p>
        </p:txBody>
      </p:sp>
      <p:sp>
        <p:nvSpPr>
          <p:cNvPr id="4" name="Espace réservé du texte 3">
            <a:extLst>
              <a:ext uri="{FF2B5EF4-FFF2-40B4-BE49-F238E27FC236}">
                <a16:creationId xmlns:a16="http://schemas.microsoft.com/office/drawing/2014/main" id="{B8E4EDFD-CDE4-CA46-A9F0-1A7093AF92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488EBB13-1B32-C548-A9C2-9C412A207204}"/>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E139871E-A6F4-374B-B15B-873D785E47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BC5C50-9086-5A49-ABB1-2067FD25DEC9}"/>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1278593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22FA5-7095-0F41-859A-81559DEA2F87}"/>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4E5C9A5B-7C48-3845-91D9-C2F8D3ABB17A}"/>
              </a:ext>
            </a:extLst>
          </p:cNvPr>
          <p:cNvSpPr>
            <a:spLocks noGrp="1"/>
          </p:cNvSpPr>
          <p:nvPr>
            <p:ph type="body" orient="vert" idx="1"/>
          </p:nvPr>
        </p:nvSpPr>
        <p:spPr/>
        <p:txBody>
          <a:bodyPr vert="eaVert"/>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DC374C00-4F3A-FA4E-9A69-783F7D75C995}"/>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FBABE5B3-1D96-7944-9940-18CEBF7DA3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85EFBE-2396-414B-8ADB-085EBF52D4F7}"/>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667483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41913FA-AB76-DC44-A79C-6E1758300168}"/>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DA53C139-D836-4046-A16D-AAC0F80E8467}"/>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B354696E-F53A-9A40-A030-BA37F5C1D85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6E85C07E-CFA1-6146-9B6A-E32E5883DF2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DD4E770-7CA4-8C4B-8932-76B677C13B97}"/>
              </a:ext>
            </a:extLst>
          </p:cNvPr>
          <p:cNvSpPr>
            <a:spLocks noGrp="1"/>
          </p:cNvSpPr>
          <p:nvPr>
            <p:ph type="sldNum" sz="quarter" idx="12"/>
          </p:nvPr>
        </p:nvSpPr>
        <p:spPr/>
        <p:txBody>
          <a:bodyPr/>
          <a:lstStyle/>
          <a:p>
            <a:fld id="{5B2AD85A-E555-4A4B-8235-0BFA626DBFC8}" type="slidenum">
              <a:rPr lang="fr-FR" smtClean="0"/>
              <a:t>‹N°›</a:t>
            </a:fld>
            <a:endParaRPr lang="fr-FR"/>
          </a:p>
        </p:txBody>
      </p:sp>
    </p:spTree>
    <p:extLst>
      <p:ext uri="{BB962C8B-B14F-4D97-AF65-F5344CB8AC3E}">
        <p14:creationId xmlns:p14="http://schemas.microsoft.com/office/powerpoint/2010/main" val="1610508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apositive de titre-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7C53B5-1403-574A-8566-FBDB91A5DE96}"/>
              </a:ext>
            </a:extLst>
          </p:cNvPr>
          <p:cNvSpPr/>
          <p:nvPr userDrawn="1"/>
        </p:nvSpPr>
        <p:spPr>
          <a:xfrm>
            <a:off x="0" y="0"/>
            <a:ext cx="3651022" cy="6858000"/>
          </a:xfrm>
          <a:prstGeom prst="rect">
            <a:avLst/>
          </a:prstGeom>
          <a:solidFill>
            <a:srgbClr val="207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E89F564-D2D8-8444-9615-06D98DBFADCA}"/>
              </a:ext>
            </a:extLst>
          </p:cNvPr>
          <p:cNvSpPr>
            <a:spLocks noGrp="1"/>
          </p:cNvSpPr>
          <p:nvPr>
            <p:ph type="ctrTitle"/>
          </p:nvPr>
        </p:nvSpPr>
        <p:spPr>
          <a:xfrm>
            <a:off x="872836" y="3184227"/>
            <a:ext cx="4170219" cy="1551577"/>
          </a:xfrm>
          <a:prstGeom prst="rect">
            <a:avLst/>
          </a:prstGeom>
        </p:spPr>
        <p:txBody>
          <a:bodyPr anchor="b">
            <a:normAutofit/>
          </a:bodyPr>
          <a:lstStyle>
            <a:lvl1pPr algn="ctr">
              <a:defRPr sz="3200" b="1">
                <a:solidFill>
                  <a:schemeClr val="bg1"/>
                </a:solidFill>
                <a:latin typeface="+mn-lt"/>
              </a:defRPr>
            </a:lvl1pPr>
          </a:lstStyle>
          <a:p>
            <a:r>
              <a:rPr lang="fr-FR"/>
              <a:t>Modifiez le style du titre</a:t>
            </a:r>
          </a:p>
        </p:txBody>
      </p:sp>
      <p:sp>
        <p:nvSpPr>
          <p:cNvPr id="3" name="Sous-titre 2">
            <a:extLst>
              <a:ext uri="{FF2B5EF4-FFF2-40B4-BE49-F238E27FC236}">
                <a16:creationId xmlns:a16="http://schemas.microsoft.com/office/drawing/2014/main" id="{534CC250-617D-0041-94E2-7DD607C7FAD3}"/>
              </a:ext>
            </a:extLst>
          </p:cNvPr>
          <p:cNvSpPr>
            <a:spLocks noGrp="1"/>
          </p:cNvSpPr>
          <p:nvPr>
            <p:ph type="subTitle" idx="1"/>
          </p:nvPr>
        </p:nvSpPr>
        <p:spPr>
          <a:xfrm>
            <a:off x="872836" y="4735805"/>
            <a:ext cx="4170219" cy="115237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9" name="Image 8">
            <a:extLst>
              <a:ext uri="{FF2B5EF4-FFF2-40B4-BE49-F238E27FC236}">
                <a16:creationId xmlns:a16="http://schemas.microsoft.com/office/drawing/2014/main" id="{C991D603-8519-674F-BA88-342F98CA2436}"/>
              </a:ext>
            </a:extLst>
          </p:cNvPr>
          <p:cNvPicPr>
            <a:picLocks noChangeAspect="1"/>
          </p:cNvPicPr>
          <p:nvPr userDrawn="1"/>
        </p:nvPicPr>
        <p:blipFill>
          <a:blip r:embed="rId2"/>
          <a:stretch>
            <a:fillRect/>
          </a:stretch>
        </p:blipFill>
        <p:spPr>
          <a:xfrm>
            <a:off x="736769" y="1415801"/>
            <a:ext cx="2412123" cy="770706"/>
          </a:xfrm>
          <a:prstGeom prst="rect">
            <a:avLst/>
          </a:prstGeom>
        </p:spPr>
      </p:pic>
    </p:spTree>
    <p:extLst>
      <p:ext uri="{BB962C8B-B14F-4D97-AF65-F5344CB8AC3E}">
        <p14:creationId xmlns:p14="http://schemas.microsoft.com/office/powerpoint/2010/main" val="2943535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u et image-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DC5860-A3F3-454D-866A-50CCA88BC854}"/>
              </a:ext>
            </a:extLst>
          </p:cNvPr>
          <p:cNvSpPr/>
          <p:nvPr userDrawn="1"/>
        </p:nvSpPr>
        <p:spPr>
          <a:xfrm>
            <a:off x="2303813" y="0"/>
            <a:ext cx="9888187" cy="6858000"/>
          </a:xfrm>
          <a:prstGeom prst="rect">
            <a:avLst/>
          </a:prstGeom>
          <a:solidFill>
            <a:srgbClr val="1C8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18549"/>
              </a:solidFill>
            </a:endParaRPr>
          </a:p>
        </p:txBody>
      </p:sp>
      <p:sp>
        <p:nvSpPr>
          <p:cNvPr id="9" name="Espace réservé du texte 2">
            <a:extLst>
              <a:ext uri="{FF2B5EF4-FFF2-40B4-BE49-F238E27FC236}">
                <a16:creationId xmlns:a16="http://schemas.microsoft.com/office/drawing/2014/main" id="{29A31584-23E6-0044-BCF9-682BDCBD8FF2}"/>
              </a:ext>
            </a:extLst>
          </p:cNvPr>
          <p:cNvSpPr>
            <a:spLocks noGrp="1"/>
          </p:cNvSpPr>
          <p:nvPr>
            <p:ph type="body" idx="1"/>
          </p:nvPr>
        </p:nvSpPr>
        <p:spPr>
          <a:xfrm>
            <a:off x="5818910" y="2398815"/>
            <a:ext cx="5534890" cy="3738811"/>
          </a:xfrm>
          <a:prstGeom prst="rect">
            <a:avLst/>
          </a:prstGeom>
        </p:spPr>
        <p:txBody>
          <a:bodyPr>
            <a:normAutofit/>
          </a:bodyPr>
          <a:lstStyle>
            <a:lvl1pPr marL="0" indent="0">
              <a:buNone/>
              <a:defRPr lang="fr-FR" sz="2000" kern="1200" dirty="0" smtClean="0">
                <a:solidFill>
                  <a:schemeClr val="bg1"/>
                </a:solidFill>
                <a:latin typeface="+mn-lt"/>
                <a:ea typeface="+mn-ea"/>
                <a:cs typeface="Calibri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11" name="Espace réservé pour une image  2">
            <a:extLst>
              <a:ext uri="{FF2B5EF4-FFF2-40B4-BE49-F238E27FC236}">
                <a16:creationId xmlns:a16="http://schemas.microsoft.com/office/drawing/2014/main" id="{927A3A3E-D2AB-F54C-B976-C94856E6749E}"/>
              </a:ext>
            </a:extLst>
          </p:cNvPr>
          <p:cNvSpPr>
            <a:spLocks noGrp="1"/>
          </p:cNvSpPr>
          <p:nvPr>
            <p:ph type="pic" idx="13"/>
          </p:nvPr>
        </p:nvSpPr>
        <p:spPr>
          <a:xfrm>
            <a:off x="838199" y="771896"/>
            <a:ext cx="4492716" cy="5365730"/>
          </a:xfrm>
          <a:prstGeom prst="rect">
            <a:avLst/>
          </a:prstGeom>
          <a:solidFill>
            <a:schemeClr val="bg1"/>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539A5FE4-01A9-CA4E-BD57-5C963DAA2C20}"/>
              </a:ext>
            </a:extLst>
          </p:cNvPr>
          <p:cNvSpPr>
            <a:spLocks noGrp="1"/>
          </p:cNvSpPr>
          <p:nvPr>
            <p:ph type="title"/>
          </p:nvPr>
        </p:nvSpPr>
        <p:spPr>
          <a:xfrm>
            <a:off x="5818910" y="365125"/>
            <a:ext cx="5534890" cy="1831810"/>
          </a:xfrm>
          <a:prstGeom prst="rect">
            <a:avLst/>
          </a:prstGeom>
        </p:spPr>
        <p:txBody>
          <a:bodyPr/>
          <a:lstStyle>
            <a:lvl1pPr>
              <a:defRPr b="1">
                <a:solidFill>
                  <a:schemeClr val="bg1"/>
                </a:solidFill>
                <a:latin typeface="+mn-lt"/>
              </a:defRPr>
            </a:lvl1pPr>
          </a:lstStyle>
          <a:p>
            <a:r>
              <a:rPr lang="fr-FR"/>
              <a:t>Modifiez le style du titre</a:t>
            </a:r>
          </a:p>
        </p:txBody>
      </p:sp>
      <p:sp>
        <p:nvSpPr>
          <p:cNvPr id="12" name="Espace réservé du pied de page 4">
            <a:extLst>
              <a:ext uri="{FF2B5EF4-FFF2-40B4-BE49-F238E27FC236}">
                <a16:creationId xmlns:a16="http://schemas.microsoft.com/office/drawing/2014/main" id="{7DE90540-4356-9C41-9301-31BCAE4DF976}"/>
              </a:ext>
            </a:extLst>
          </p:cNvPr>
          <p:cNvSpPr>
            <a:spLocks noGrp="1"/>
          </p:cNvSpPr>
          <p:nvPr>
            <p:ph type="ftr" sz="quarter" idx="3"/>
          </p:nvPr>
        </p:nvSpPr>
        <p:spPr>
          <a:xfrm rot="5400000">
            <a:off x="-1918859" y="2041091"/>
            <a:ext cx="464128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spc="50">
              <a:solidFill>
                <a:schemeClr val="bg1">
                  <a:lumMod val="65000"/>
                </a:schemeClr>
              </a:solidFill>
            </a:endParaRPr>
          </a:p>
        </p:txBody>
      </p:sp>
      <p:sp>
        <p:nvSpPr>
          <p:cNvPr id="13" name="Espace réservé du numéro de diapositive 5">
            <a:extLst>
              <a:ext uri="{FF2B5EF4-FFF2-40B4-BE49-F238E27FC236}">
                <a16:creationId xmlns:a16="http://schemas.microsoft.com/office/drawing/2014/main" id="{7C0C1C4F-D3BF-854F-B1D9-6F72EE6AE470}"/>
              </a:ext>
            </a:extLst>
          </p:cNvPr>
          <p:cNvSpPr>
            <a:spLocks noGrp="1"/>
          </p:cNvSpPr>
          <p:nvPr>
            <p:ph type="sldNum" sz="quarter" idx="4"/>
          </p:nvPr>
        </p:nvSpPr>
        <p:spPr>
          <a:xfrm rot="5400000">
            <a:off x="-415419" y="5941367"/>
            <a:ext cx="16343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334AC-F938-474E-96B0-8F945EF0301E}" type="slidenum">
              <a:rPr lang="fr-FR" smtClean="0"/>
              <a:pPr/>
              <a:t>‹N°›</a:t>
            </a:fld>
            <a:r>
              <a:rPr lang="fr-FR"/>
              <a:t>. </a:t>
            </a:r>
            <a:r>
              <a:rPr lang="fr-FR" spc="-150">
                <a:solidFill>
                  <a:schemeClr val="bg1">
                    <a:lumMod val="75000"/>
                  </a:schemeClr>
                </a:solidFill>
              </a:rPr>
              <a:t>---------------------</a:t>
            </a:r>
            <a:endParaRPr lang="fr-FR">
              <a:solidFill>
                <a:schemeClr val="bg1">
                  <a:lumMod val="75000"/>
                </a:schemeClr>
              </a:solidFill>
            </a:endParaRPr>
          </a:p>
        </p:txBody>
      </p:sp>
      <p:pic>
        <p:nvPicPr>
          <p:cNvPr id="14" name="Image 13">
            <a:extLst>
              <a:ext uri="{FF2B5EF4-FFF2-40B4-BE49-F238E27FC236}">
                <a16:creationId xmlns:a16="http://schemas.microsoft.com/office/drawing/2014/main" id="{1E946A5B-2794-104E-A7FD-3D80AF680AE6}"/>
              </a:ext>
            </a:extLst>
          </p:cNvPr>
          <p:cNvPicPr>
            <a:picLocks noChangeAspect="1"/>
          </p:cNvPicPr>
          <p:nvPr userDrawn="1"/>
        </p:nvPicPr>
        <p:blipFill>
          <a:blip r:embed="rId2"/>
          <a:stretch>
            <a:fillRect/>
          </a:stretch>
        </p:blipFill>
        <p:spPr>
          <a:xfrm>
            <a:off x="2547373" y="6293214"/>
            <a:ext cx="327606" cy="393655"/>
          </a:xfrm>
          <a:prstGeom prst="rect">
            <a:avLst/>
          </a:prstGeom>
        </p:spPr>
      </p:pic>
    </p:spTree>
    <p:extLst>
      <p:ext uri="{BB962C8B-B14F-4D97-AF65-F5344CB8AC3E}">
        <p14:creationId xmlns:p14="http://schemas.microsoft.com/office/powerpoint/2010/main" val="213377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815E9101-314F-4FA9-BA5F-71316D19DC0B}" type="datetimeFigureOut">
              <a:rPr lang="fr-CA" smtClean="0"/>
              <a:t>2023-09-19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69803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815E9101-314F-4FA9-BA5F-71316D19DC0B}" type="datetimeFigureOut">
              <a:rPr lang="fr-CA" smtClean="0"/>
              <a:t>2023-09-19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357862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815E9101-314F-4FA9-BA5F-71316D19DC0B}" type="datetimeFigureOut">
              <a:rPr lang="fr-CA" smtClean="0"/>
              <a:t>2023-09-19</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288509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815E9101-314F-4FA9-BA5F-71316D19DC0B}" type="datetimeFigureOut">
              <a:rPr lang="fr-CA" smtClean="0"/>
              <a:t>2023-09-19</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83217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15E9101-314F-4FA9-BA5F-71316D19DC0B}" type="datetimeFigureOut">
              <a:rPr lang="fr-CA" smtClean="0"/>
              <a:t>2023-09-19</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51919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15E9101-314F-4FA9-BA5F-71316D19DC0B}" type="datetimeFigureOut">
              <a:rPr lang="fr-CA" smtClean="0"/>
              <a:t>2023-09-19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307664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15E9101-314F-4FA9-BA5F-71316D19DC0B}" type="datetimeFigureOut">
              <a:rPr lang="fr-CA" smtClean="0"/>
              <a:t>2023-09-19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D1CF8CA-7F25-43F7-945A-03A48D73A7E9}" type="slidenum">
              <a:rPr lang="fr-CA" smtClean="0"/>
              <a:t>‹N°›</a:t>
            </a:fld>
            <a:endParaRPr lang="fr-CA"/>
          </a:p>
        </p:txBody>
      </p:sp>
    </p:spTree>
    <p:extLst>
      <p:ext uri="{BB962C8B-B14F-4D97-AF65-F5344CB8AC3E}">
        <p14:creationId xmlns:p14="http://schemas.microsoft.com/office/powerpoint/2010/main" val="3256392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E9101-314F-4FA9-BA5F-71316D19DC0B}" type="datetimeFigureOut">
              <a:rPr lang="fr-CA" smtClean="0"/>
              <a:t>2023-09-19</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CF8CA-7F25-43F7-945A-03A48D73A7E9}" type="slidenum">
              <a:rPr lang="fr-CA" smtClean="0"/>
              <a:t>‹N°›</a:t>
            </a:fld>
            <a:endParaRPr lang="fr-CA"/>
          </a:p>
        </p:txBody>
      </p:sp>
    </p:spTree>
    <p:extLst>
      <p:ext uri="{BB962C8B-B14F-4D97-AF65-F5344CB8AC3E}">
        <p14:creationId xmlns:p14="http://schemas.microsoft.com/office/powerpoint/2010/main" val="4244365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7ECA9B5-4BB9-DB4B-A9FE-3CC16FF826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3735D08-0219-7340-98CA-538127DAA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CC0C02F-5796-7641-B4A0-52E14E439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35E80F54-30F9-6044-84F0-7A38CFBE8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0486EA4-EA1E-C84C-BEF6-C4084E3588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AD85A-E555-4A4B-8235-0BFA626DBFC8}" type="slidenum">
              <a:rPr lang="fr-FR" smtClean="0"/>
              <a:t>‹N°›</a:t>
            </a:fld>
            <a:endParaRPr lang="fr-FR"/>
          </a:p>
        </p:txBody>
      </p:sp>
    </p:spTree>
    <p:extLst>
      <p:ext uri="{BB962C8B-B14F-4D97-AF65-F5344CB8AC3E}">
        <p14:creationId xmlns:p14="http://schemas.microsoft.com/office/powerpoint/2010/main" val="262685411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3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jpeg"/><Relationship Id="rId2" Type="http://schemas.openxmlformats.org/officeDocument/2006/relationships/image" Target="../media/image8.jpeg"/><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29A5199B-7AA2-C248-8023-FDF12BBAC41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92702489-7B82-4542-B1D7-042484887EE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33141" y="513073"/>
            <a:ext cx="5686644" cy="1641505"/>
          </a:xfrm>
          <a:prstGeom prst="rect">
            <a:avLst/>
          </a:prstGeom>
        </p:spPr>
      </p:pic>
    </p:spTree>
    <p:extLst>
      <p:ext uri="{BB962C8B-B14F-4D97-AF65-F5344CB8AC3E}">
        <p14:creationId xmlns:p14="http://schemas.microsoft.com/office/powerpoint/2010/main" val="260530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1CDEDE-C8E6-4A8D-8530-D847B733C824}"/>
              </a:ext>
            </a:extLst>
          </p:cNvPr>
          <p:cNvSpPr>
            <a:spLocks noGrp="1"/>
          </p:cNvSpPr>
          <p:nvPr>
            <p:ph type="ctrTitle"/>
          </p:nvPr>
        </p:nvSpPr>
        <p:spPr>
          <a:xfrm>
            <a:off x="72572" y="2952839"/>
            <a:ext cx="3515613" cy="1382244"/>
          </a:xfrm>
        </p:spPr>
        <p:txBody>
          <a:bodyPr>
            <a:normAutofit/>
          </a:bodyPr>
          <a:lstStyle/>
          <a:p>
            <a:r>
              <a:rPr lang="fr-CA" sz="2800"/>
              <a:t>Impacts sur les coopératives</a:t>
            </a:r>
            <a:endParaRPr lang="es-HN" sz="2800">
              <a:cs typeface="Calibri"/>
            </a:endParaRPr>
          </a:p>
        </p:txBody>
      </p:sp>
      <p:sp>
        <p:nvSpPr>
          <p:cNvPr id="13" name="ZoneTexte 12">
            <a:extLst>
              <a:ext uri="{FF2B5EF4-FFF2-40B4-BE49-F238E27FC236}">
                <a16:creationId xmlns:a16="http://schemas.microsoft.com/office/drawing/2014/main" id="{F68EE5E5-1B5B-49CD-976D-072776C9F5F1}"/>
              </a:ext>
            </a:extLst>
          </p:cNvPr>
          <p:cNvSpPr txBox="1"/>
          <p:nvPr/>
        </p:nvSpPr>
        <p:spPr>
          <a:xfrm>
            <a:off x="3785755" y="184701"/>
            <a:ext cx="7141688" cy="954107"/>
          </a:xfrm>
          <a:prstGeom prst="rect">
            <a:avLst/>
          </a:prstGeom>
          <a:noFill/>
        </p:spPr>
        <p:txBody>
          <a:bodyPr wrap="square" lIns="91440" tIns="45720" rIns="91440" bIns="45720" rtlCol="0" anchor="t">
            <a:spAutoFit/>
          </a:bodyPr>
          <a:lstStyle/>
          <a:p>
            <a:r>
              <a:rPr lang="fr-CA" sz="2800" b="1">
                <a:solidFill>
                  <a:srgbClr val="207E24"/>
                </a:solidFill>
              </a:rPr>
              <a:t>Dans les dernières années, les coopératives appuyées par SOCODEVI ont en moyenne :</a:t>
            </a:r>
            <a:endParaRPr lang="fr-CA" sz="2800">
              <a:cs typeface="Calibri" panose="020F0502020204030204"/>
            </a:endParaRPr>
          </a:p>
        </p:txBody>
      </p:sp>
      <p:pic>
        <p:nvPicPr>
          <p:cNvPr id="7" name="Graphique 6" descr="Graines contour">
            <a:extLst>
              <a:ext uri="{FF2B5EF4-FFF2-40B4-BE49-F238E27FC236}">
                <a16:creationId xmlns:a16="http://schemas.microsoft.com/office/drawing/2014/main" id="{7292BE4B-467A-4516-B3A2-9A595253E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83487" y="2951946"/>
            <a:ext cx="914400" cy="914400"/>
          </a:xfrm>
          <a:prstGeom prst="rect">
            <a:avLst/>
          </a:prstGeom>
        </p:spPr>
      </p:pic>
      <p:pic>
        <p:nvPicPr>
          <p:cNvPr id="10" name="Graphique 9" descr="Magasin contour">
            <a:extLst>
              <a:ext uri="{FF2B5EF4-FFF2-40B4-BE49-F238E27FC236}">
                <a16:creationId xmlns:a16="http://schemas.microsoft.com/office/drawing/2014/main" id="{46F52C92-BE9C-45C1-9E8C-9EC96D1913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5547" y="4466655"/>
            <a:ext cx="930279" cy="914400"/>
          </a:xfrm>
          <a:prstGeom prst="rect">
            <a:avLst/>
          </a:prstGeom>
        </p:spPr>
      </p:pic>
      <p:pic>
        <p:nvPicPr>
          <p:cNvPr id="12" name="Graphique 11" descr="Agriculture contour">
            <a:extLst>
              <a:ext uri="{FF2B5EF4-FFF2-40B4-BE49-F238E27FC236}">
                <a16:creationId xmlns:a16="http://schemas.microsoft.com/office/drawing/2014/main" id="{D13657E2-DAC6-4C20-A32F-BD6F810895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3487" y="1486811"/>
            <a:ext cx="914400" cy="914400"/>
          </a:xfrm>
          <a:prstGeom prst="rect">
            <a:avLst/>
          </a:prstGeom>
        </p:spPr>
      </p:pic>
      <p:sp>
        <p:nvSpPr>
          <p:cNvPr id="14" name="ZoneTexte 13">
            <a:extLst>
              <a:ext uri="{FF2B5EF4-FFF2-40B4-BE49-F238E27FC236}">
                <a16:creationId xmlns:a16="http://schemas.microsoft.com/office/drawing/2014/main" id="{189E5338-0C86-4FAB-89D9-5A00922FDCF0}"/>
              </a:ext>
            </a:extLst>
          </p:cNvPr>
          <p:cNvSpPr txBox="1"/>
          <p:nvPr/>
        </p:nvSpPr>
        <p:spPr>
          <a:xfrm>
            <a:off x="4697293" y="2951946"/>
            <a:ext cx="7368248" cy="830997"/>
          </a:xfrm>
          <a:prstGeom prst="rect">
            <a:avLst/>
          </a:prstGeom>
          <a:noFill/>
        </p:spPr>
        <p:txBody>
          <a:bodyPr wrap="square" lIns="91440" tIns="45720" rIns="91440" bIns="45720" rtlCol="0" anchor="t">
            <a:spAutoFit/>
          </a:bodyPr>
          <a:lstStyle/>
          <a:p>
            <a:r>
              <a:rPr lang="fr-CA" sz="2800" b="1">
                <a:solidFill>
                  <a:srgbClr val="207E24"/>
                </a:solidFill>
              </a:rPr>
              <a:t>Quadruplé leur marge brute</a:t>
            </a:r>
            <a:br>
              <a:rPr lang="fr-CA" sz="2800"/>
            </a:br>
            <a:r>
              <a:rPr lang="fr-CA" sz="2000" i="1">
                <a:solidFill>
                  <a:srgbClr val="124922"/>
                </a:solidFill>
              </a:rPr>
              <a:t>augmentation moyenne d’environ 15 000 $ CAD</a:t>
            </a:r>
          </a:p>
        </p:txBody>
      </p:sp>
      <p:sp>
        <p:nvSpPr>
          <p:cNvPr id="15" name="ZoneTexte 14">
            <a:extLst>
              <a:ext uri="{FF2B5EF4-FFF2-40B4-BE49-F238E27FC236}">
                <a16:creationId xmlns:a16="http://schemas.microsoft.com/office/drawing/2014/main" id="{9B132FD0-2A67-40F6-80DA-6DDF84A61867}"/>
              </a:ext>
            </a:extLst>
          </p:cNvPr>
          <p:cNvSpPr txBox="1"/>
          <p:nvPr/>
        </p:nvSpPr>
        <p:spPr>
          <a:xfrm>
            <a:off x="4783442" y="4466655"/>
            <a:ext cx="7408558" cy="830997"/>
          </a:xfrm>
          <a:prstGeom prst="rect">
            <a:avLst/>
          </a:prstGeom>
          <a:noFill/>
        </p:spPr>
        <p:txBody>
          <a:bodyPr wrap="square" lIns="91440" tIns="45720" rIns="91440" bIns="45720" rtlCol="0" anchor="t">
            <a:spAutoFit/>
          </a:bodyPr>
          <a:lstStyle/>
          <a:p>
            <a:r>
              <a:rPr lang="fr-CA" sz="2800" b="1">
                <a:solidFill>
                  <a:srgbClr val="207E24"/>
                </a:solidFill>
              </a:rPr>
              <a:t>Augmenté d’environ 16 fois leur avoir total</a:t>
            </a:r>
            <a:br>
              <a:rPr lang="fr-CA" sz="2800" b="1"/>
            </a:br>
            <a:r>
              <a:rPr lang="fr-CA" sz="2000" i="1">
                <a:solidFill>
                  <a:srgbClr val="124922"/>
                </a:solidFill>
              </a:rPr>
              <a:t>augmentation moyenne de plus de 255 000 $ CAD</a:t>
            </a:r>
          </a:p>
        </p:txBody>
      </p:sp>
      <p:sp>
        <p:nvSpPr>
          <p:cNvPr id="16" name="ZoneTexte 15">
            <a:extLst>
              <a:ext uri="{FF2B5EF4-FFF2-40B4-BE49-F238E27FC236}">
                <a16:creationId xmlns:a16="http://schemas.microsoft.com/office/drawing/2014/main" id="{A6D1878C-FC1D-48B4-B99E-7A566E1ECF8A}"/>
              </a:ext>
            </a:extLst>
          </p:cNvPr>
          <p:cNvSpPr txBox="1"/>
          <p:nvPr/>
        </p:nvSpPr>
        <p:spPr>
          <a:xfrm>
            <a:off x="4800612" y="1518471"/>
            <a:ext cx="7368248" cy="830997"/>
          </a:xfrm>
          <a:prstGeom prst="rect">
            <a:avLst/>
          </a:prstGeom>
          <a:noFill/>
        </p:spPr>
        <p:txBody>
          <a:bodyPr wrap="square" lIns="91440" tIns="45720" rIns="91440" bIns="45720" rtlCol="0" anchor="t">
            <a:spAutoFit/>
          </a:bodyPr>
          <a:lstStyle/>
          <a:p>
            <a:r>
              <a:rPr lang="fr-CA" sz="2800" b="1">
                <a:solidFill>
                  <a:srgbClr val="207E24"/>
                </a:solidFill>
              </a:rPr>
              <a:t>Triplé leur chiffre d'affaires</a:t>
            </a:r>
            <a:r>
              <a:rPr lang="fr-CA" sz="2800"/>
              <a:t> </a:t>
            </a:r>
            <a:br>
              <a:rPr lang="fr-CA" sz="2800"/>
            </a:br>
            <a:r>
              <a:rPr lang="fr-CA" sz="2000" i="1">
                <a:solidFill>
                  <a:srgbClr val="124922"/>
                </a:solidFill>
              </a:rPr>
              <a:t>augmentation moyenne d’environ 35 000 $ CAD</a:t>
            </a:r>
          </a:p>
        </p:txBody>
      </p:sp>
      <p:sp>
        <p:nvSpPr>
          <p:cNvPr id="17" name="ZoneTexte 16">
            <a:extLst>
              <a:ext uri="{FF2B5EF4-FFF2-40B4-BE49-F238E27FC236}">
                <a16:creationId xmlns:a16="http://schemas.microsoft.com/office/drawing/2014/main" id="{8E2FD0AB-C021-4FA8-8644-507DED023F90}"/>
              </a:ext>
            </a:extLst>
          </p:cNvPr>
          <p:cNvSpPr txBox="1"/>
          <p:nvPr/>
        </p:nvSpPr>
        <p:spPr>
          <a:xfrm>
            <a:off x="3624471" y="5753114"/>
            <a:ext cx="8315325" cy="1015663"/>
          </a:xfrm>
          <a:prstGeom prst="rect">
            <a:avLst/>
          </a:prstGeom>
          <a:noFill/>
        </p:spPr>
        <p:txBody>
          <a:bodyPr wrap="square" lIns="91440" tIns="45720" rIns="91440" bIns="45720" anchor="t">
            <a:spAutoFit/>
          </a:bodyPr>
          <a:lstStyle/>
          <a:p>
            <a:pPr marL="269875" marR="334645" algn="just">
              <a:spcBef>
                <a:spcPts val="600"/>
              </a:spcBef>
              <a:spcAft>
                <a:spcPts val="1200"/>
              </a:spcAft>
            </a:pPr>
            <a:r>
              <a:rPr lang="fr-CA" sz="2000">
                <a:solidFill>
                  <a:srgbClr val="124922"/>
                </a:solidFill>
              </a:rPr>
              <a:t>Les membres des coopératives voient leurs actifs collectifs croître et se pérenniser. Ils et elles profitent d’une commercialisation structurée de leurs produits et leurs conditions de vie s’améliorent. </a:t>
            </a:r>
            <a:endParaRPr lang="es-HN" sz="2000" i="1">
              <a:solidFill>
                <a:srgbClr val="124922"/>
              </a:solidFill>
              <a:cs typeface="Calibri"/>
            </a:endParaRPr>
          </a:p>
        </p:txBody>
      </p:sp>
    </p:spTree>
    <p:extLst>
      <p:ext uri="{BB962C8B-B14F-4D97-AF65-F5344CB8AC3E}">
        <p14:creationId xmlns:p14="http://schemas.microsoft.com/office/powerpoint/2010/main" val="3468068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arbre, personne, extérieur, gens&#10;&#10;Description générée automatiquement">
            <a:extLst>
              <a:ext uri="{FF2B5EF4-FFF2-40B4-BE49-F238E27FC236}">
                <a16:creationId xmlns:a16="http://schemas.microsoft.com/office/drawing/2014/main" id="{2C9A0BB9-82CC-57A1-1A7E-E5577CDB2E0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34774"/>
            <a:ext cx="6096000" cy="6892774"/>
          </a:xfrm>
          <a:prstGeom prst="rect">
            <a:avLst/>
          </a:prstGeom>
        </p:spPr>
      </p:pic>
      <p:sp>
        <p:nvSpPr>
          <p:cNvPr id="5" name="Rectangle 4">
            <a:extLst>
              <a:ext uri="{FF2B5EF4-FFF2-40B4-BE49-F238E27FC236}">
                <a16:creationId xmlns:a16="http://schemas.microsoft.com/office/drawing/2014/main" id="{DFEC555D-740D-BE40-BE8D-437413E64D65}"/>
              </a:ext>
            </a:extLst>
          </p:cNvPr>
          <p:cNvSpPr/>
          <p:nvPr/>
        </p:nvSpPr>
        <p:spPr>
          <a:xfrm>
            <a:off x="6096000" y="0"/>
            <a:ext cx="6096000" cy="6858000"/>
          </a:xfrm>
          <a:prstGeom prst="rect">
            <a:avLst/>
          </a:prstGeom>
          <a:solidFill>
            <a:srgbClr val="207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B95E4436-7729-D345-9277-ED909EBC0BE3}"/>
              </a:ext>
            </a:extLst>
          </p:cNvPr>
          <p:cNvSpPr>
            <a:spLocks noGrp="1"/>
          </p:cNvSpPr>
          <p:nvPr>
            <p:ph idx="1"/>
          </p:nvPr>
        </p:nvSpPr>
        <p:spPr>
          <a:xfrm>
            <a:off x="6875442" y="1923142"/>
            <a:ext cx="4406761" cy="2481943"/>
          </a:xfrm>
        </p:spPr>
        <p:txBody>
          <a:bodyPr>
            <a:normAutofit fontScale="70000" lnSpcReduction="20000"/>
          </a:bodyPr>
          <a:lstStyle/>
          <a:p>
            <a:pPr marL="0" indent="0" algn="ctr">
              <a:lnSpc>
                <a:spcPts val="4100"/>
              </a:lnSpc>
              <a:buNone/>
            </a:pPr>
            <a:endParaRPr lang="fr-CA" sz="4000" b="1" i="1" spc="20">
              <a:solidFill>
                <a:schemeClr val="bg1"/>
              </a:solidFill>
              <a:latin typeface="Calibri" panose="020F0502020204030204" pitchFamily="34" charset="0"/>
              <a:ea typeface="MS PGothic" charset="0"/>
              <a:cs typeface="Calibri" panose="020F0502020204030204" pitchFamily="34" charset="0"/>
            </a:endParaRPr>
          </a:p>
          <a:p>
            <a:pPr marL="0" indent="0" algn="ctr">
              <a:lnSpc>
                <a:spcPts val="4100"/>
              </a:lnSpc>
              <a:buNone/>
            </a:pPr>
            <a:r>
              <a:rPr lang="fr-CA" sz="4800" b="1" spc="20">
                <a:solidFill>
                  <a:schemeClr val="bg1"/>
                </a:solidFill>
                <a:latin typeface="Calibri" panose="020F0502020204030204" pitchFamily="34" charset="0"/>
                <a:ea typeface="MS PGothic" charset="0"/>
                <a:cs typeface="Calibri" panose="020F0502020204030204" pitchFamily="34" charset="0"/>
              </a:rPr>
              <a:t>Développement économique coopératif et finance solidaire</a:t>
            </a:r>
            <a:endParaRPr lang="fr-FR" sz="3600" b="1">
              <a:latin typeface="Calibri" panose="020F0502020204030204" pitchFamily="34" charset="0"/>
              <a:cs typeface="Calibri" panose="020F0502020204030204" pitchFamily="34" charset="0"/>
            </a:endParaRPr>
          </a:p>
        </p:txBody>
      </p:sp>
      <p:cxnSp>
        <p:nvCxnSpPr>
          <p:cNvPr id="4" name="Connecteur droit 3">
            <a:extLst>
              <a:ext uri="{FF2B5EF4-FFF2-40B4-BE49-F238E27FC236}">
                <a16:creationId xmlns:a16="http://schemas.microsoft.com/office/drawing/2014/main" id="{EAB10475-07EE-FD4F-93B5-92F39323FB0B}"/>
              </a:ext>
            </a:extLst>
          </p:cNvPr>
          <p:cNvCxnSpPr>
            <a:cxnSpLocks/>
          </p:cNvCxnSpPr>
          <p:nvPr/>
        </p:nvCxnSpPr>
        <p:spPr>
          <a:xfrm>
            <a:off x="8849055" y="2322285"/>
            <a:ext cx="4595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7173078-60C7-3449-94A4-EB68B4315B07}"/>
              </a:ext>
            </a:extLst>
          </p:cNvPr>
          <p:cNvCxnSpPr>
            <a:cxnSpLocks/>
          </p:cNvCxnSpPr>
          <p:nvPr/>
        </p:nvCxnSpPr>
        <p:spPr>
          <a:xfrm>
            <a:off x="8849055" y="4405085"/>
            <a:ext cx="44124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97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4"/>
                                        </p:tgtEl>
                                      </p:cBhvr>
                                      <p:by x="400000" y="100000"/>
                                    </p:animScale>
                                  </p:childTnLst>
                                </p:cTn>
                              </p:par>
                              <p:par>
                                <p:cTn id="7" presetID="6" presetClass="emph" presetSubtype="0" fill="hold" nodeType="withEffect">
                                  <p:stCondLst>
                                    <p:cond delay="0"/>
                                  </p:stCondLst>
                                  <p:childTnLst>
                                    <p:animScale>
                                      <p:cBhvr>
                                        <p:cTn id="8" dur="500" fill="hold"/>
                                        <p:tgtEl>
                                          <p:spTgt spid="10"/>
                                        </p:tgtEl>
                                      </p:cBhvr>
                                      <p:by x="4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EC555D-740D-BE40-BE8D-437413E64D65}"/>
              </a:ext>
            </a:extLst>
          </p:cNvPr>
          <p:cNvSpPr/>
          <p:nvPr/>
        </p:nvSpPr>
        <p:spPr>
          <a:xfrm>
            <a:off x="3781838" y="0"/>
            <a:ext cx="8410161" cy="6858000"/>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B95E4436-7729-D345-9277-ED909EBC0BE3}"/>
              </a:ext>
            </a:extLst>
          </p:cNvPr>
          <p:cNvSpPr>
            <a:spLocks noGrp="1"/>
          </p:cNvSpPr>
          <p:nvPr>
            <p:ph idx="1"/>
          </p:nvPr>
        </p:nvSpPr>
        <p:spPr>
          <a:xfrm>
            <a:off x="5259455" y="646940"/>
            <a:ext cx="8532742" cy="4559617"/>
          </a:xfrm>
        </p:spPr>
        <p:txBody>
          <a:bodyPr anchor="ctr">
            <a:normAutofit/>
          </a:bodyPr>
          <a:lstStyle/>
          <a:p>
            <a:pPr marL="457200" indent="-457200">
              <a:buAutoNum type="arabicPeriod"/>
            </a:pPr>
            <a:r>
              <a:rPr lang="fr-FR" sz="2400">
                <a:solidFill>
                  <a:schemeClr val="bg1"/>
                </a:solidFill>
              </a:rPr>
              <a:t>Adhésion volontaire et ouverte </a:t>
            </a:r>
          </a:p>
          <a:p>
            <a:pPr marL="457200" indent="-457200">
              <a:buAutoNum type="arabicPeriod"/>
            </a:pPr>
            <a:r>
              <a:rPr lang="fr-FR" sz="2400">
                <a:solidFill>
                  <a:schemeClr val="bg1"/>
                </a:solidFill>
              </a:rPr>
              <a:t>Contrôle démocratique exercé par les membres</a:t>
            </a:r>
            <a:endParaRPr lang="fr-FR" sz="2400">
              <a:solidFill>
                <a:schemeClr val="bg1"/>
              </a:solidFill>
              <a:cs typeface="Calibri"/>
            </a:endParaRPr>
          </a:p>
          <a:p>
            <a:pPr marL="457200" indent="-457200">
              <a:buAutoNum type="arabicPeriod"/>
            </a:pPr>
            <a:r>
              <a:rPr lang="fr-FR" sz="2400" b="1" u="sng">
                <a:solidFill>
                  <a:schemeClr val="bg1"/>
                </a:solidFill>
              </a:rPr>
              <a:t>Participation économique des membres</a:t>
            </a:r>
            <a:endParaRPr lang="fr-FR" sz="2400" b="1" u="sng">
              <a:solidFill>
                <a:schemeClr val="bg1"/>
              </a:solidFill>
              <a:cs typeface="Calibri"/>
            </a:endParaRPr>
          </a:p>
          <a:p>
            <a:pPr marL="457200" indent="-457200">
              <a:buAutoNum type="arabicPeriod"/>
            </a:pPr>
            <a:r>
              <a:rPr lang="fr-FR" sz="2400">
                <a:solidFill>
                  <a:schemeClr val="bg1"/>
                </a:solidFill>
              </a:rPr>
              <a:t>Autonomie et indépendance </a:t>
            </a:r>
            <a:endParaRPr lang="fr-FR" sz="2400">
              <a:solidFill>
                <a:schemeClr val="bg1"/>
              </a:solidFill>
              <a:cs typeface="Calibri"/>
            </a:endParaRPr>
          </a:p>
          <a:p>
            <a:pPr marL="457200" indent="-457200">
              <a:buAutoNum type="arabicPeriod"/>
            </a:pPr>
            <a:r>
              <a:rPr lang="fr-FR" sz="2400" b="1" u="sng">
                <a:solidFill>
                  <a:schemeClr val="bg1"/>
                </a:solidFill>
              </a:rPr>
              <a:t>Éducation, formation et information</a:t>
            </a:r>
            <a:endParaRPr lang="fr-FR" sz="2400" b="1" u="sng">
              <a:solidFill>
                <a:schemeClr val="bg1"/>
              </a:solidFill>
              <a:cs typeface="Calibri"/>
            </a:endParaRPr>
          </a:p>
          <a:p>
            <a:pPr marL="457200" indent="-457200">
              <a:buAutoNum type="arabicPeriod"/>
            </a:pPr>
            <a:r>
              <a:rPr lang="fr-FR" sz="2400" b="1" u="sng">
                <a:solidFill>
                  <a:schemeClr val="bg1"/>
                </a:solidFill>
              </a:rPr>
              <a:t>Coopération entre les coopératives</a:t>
            </a:r>
            <a:endParaRPr lang="fr-FR" sz="2400" b="1" u="sng">
              <a:solidFill>
                <a:schemeClr val="bg1"/>
              </a:solidFill>
              <a:cs typeface="Calibri"/>
            </a:endParaRPr>
          </a:p>
          <a:p>
            <a:pPr marL="457200" indent="-457200">
              <a:buAutoNum type="arabicPeriod"/>
            </a:pPr>
            <a:r>
              <a:rPr lang="fr-FR" sz="2400">
                <a:solidFill>
                  <a:schemeClr val="bg1"/>
                </a:solidFill>
              </a:rPr>
              <a:t>Engagement envers la communauté </a:t>
            </a:r>
            <a:endParaRPr lang="fr-FR" sz="2400">
              <a:solidFill>
                <a:schemeClr val="bg1"/>
              </a:solidFill>
              <a:cs typeface="Calibri"/>
            </a:endParaRPr>
          </a:p>
        </p:txBody>
      </p:sp>
      <p:sp>
        <p:nvSpPr>
          <p:cNvPr id="2" name="Titre 1">
            <a:extLst>
              <a:ext uri="{FF2B5EF4-FFF2-40B4-BE49-F238E27FC236}">
                <a16:creationId xmlns:a16="http://schemas.microsoft.com/office/drawing/2014/main" id="{B5ECD9D4-16A0-938C-3315-3FC688DD2EED}"/>
              </a:ext>
            </a:extLst>
          </p:cNvPr>
          <p:cNvSpPr txBox="1">
            <a:spLocks/>
          </p:cNvSpPr>
          <p:nvPr/>
        </p:nvSpPr>
        <p:spPr>
          <a:xfrm>
            <a:off x="103667" y="577829"/>
            <a:ext cx="3793166" cy="5183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FR" sz="2800" b="1" spc="40">
                <a:solidFill>
                  <a:srgbClr val="074816"/>
                </a:solidFill>
                <a:latin typeface="Calibri" panose="020F0502020204030204" pitchFamily="34" charset="0"/>
                <a:cs typeface="Calibri" panose="020F0502020204030204" pitchFamily="34" charset="0"/>
              </a:rPr>
              <a:t>Principes coopératifs</a:t>
            </a:r>
          </a:p>
        </p:txBody>
      </p:sp>
      <p:sp>
        <p:nvSpPr>
          <p:cNvPr id="4" name="Rectangle 3">
            <a:extLst>
              <a:ext uri="{FF2B5EF4-FFF2-40B4-BE49-F238E27FC236}">
                <a16:creationId xmlns:a16="http://schemas.microsoft.com/office/drawing/2014/main" id="{473A4FAD-D432-A9A4-48CC-C11A7C18F497}"/>
              </a:ext>
            </a:extLst>
          </p:cNvPr>
          <p:cNvSpPr/>
          <p:nvPr/>
        </p:nvSpPr>
        <p:spPr>
          <a:xfrm>
            <a:off x="160556" y="412544"/>
            <a:ext cx="2468344" cy="45719"/>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plein air, ciel, lac, eau&#10;&#10;Description générée automatiquement">
            <a:extLst>
              <a:ext uri="{FF2B5EF4-FFF2-40B4-BE49-F238E27FC236}">
                <a16:creationId xmlns:a16="http://schemas.microsoft.com/office/drawing/2014/main" id="{AA4BC4C0-CE0F-1B74-A92E-2638AA143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04" y="3134554"/>
            <a:ext cx="4671392" cy="3503544"/>
          </a:xfrm>
          <a:prstGeom prst="rect">
            <a:avLst/>
          </a:prstGeom>
        </p:spPr>
      </p:pic>
    </p:spTree>
    <p:extLst>
      <p:ext uri="{BB962C8B-B14F-4D97-AF65-F5344CB8AC3E}">
        <p14:creationId xmlns:p14="http://schemas.microsoft.com/office/powerpoint/2010/main" val="146993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35573 -0.00186 L -2.91667E-6 -0.00186 " pathEditMode="relative" rAng="0" ptsTypes="AA">
                                      <p:cBhvr>
                                        <p:cTn id="6" dur="1000" fill="hold"/>
                                        <p:tgtEl>
                                          <p:spTgt spid="4"/>
                                        </p:tgtEl>
                                        <p:attrNameLst>
                                          <p:attrName>ppt_x</p:attrName>
                                          <p:attrName>ppt_y</p:attrName>
                                        </p:attrNameLst>
                                      </p:cBhvr>
                                      <p:rCtr x="177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6416D15-0A3A-344E-8178-769D30CCB2D8}"/>
              </a:ext>
            </a:extLst>
          </p:cNvPr>
          <p:cNvSpPr txBox="1">
            <a:spLocks/>
          </p:cNvSpPr>
          <p:nvPr/>
        </p:nvSpPr>
        <p:spPr>
          <a:xfrm>
            <a:off x="6986632" y="2350030"/>
            <a:ext cx="4337312" cy="9797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FR" sz="2800" b="1" spc="40">
                <a:solidFill>
                  <a:srgbClr val="074816"/>
                </a:solidFill>
                <a:latin typeface="Calibri"/>
                <a:cs typeface="Calibri"/>
              </a:rPr>
              <a:t>Les coopératives : vecteur d’investissement solidaire</a:t>
            </a:r>
          </a:p>
        </p:txBody>
      </p:sp>
      <p:sp>
        <p:nvSpPr>
          <p:cNvPr id="9" name="Sous-titre 2">
            <a:extLst>
              <a:ext uri="{FF2B5EF4-FFF2-40B4-BE49-F238E27FC236}">
                <a16:creationId xmlns:a16="http://schemas.microsoft.com/office/drawing/2014/main" id="{21D4A432-5A97-B64A-B5A8-651DE3802EC4}"/>
              </a:ext>
            </a:extLst>
          </p:cNvPr>
          <p:cNvSpPr txBox="1">
            <a:spLocks/>
          </p:cNvSpPr>
          <p:nvPr/>
        </p:nvSpPr>
        <p:spPr>
          <a:xfrm>
            <a:off x="6986632" y="3628835"/>
            <a:ext cx="4762345" cy="230800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7000"/>
              </a:lnSpc>
              <a:spcAft>
                <a:spcPts val="800"/>
              </a:spcAft>
            </a:pPr>
            <a:r>
              <a:rPr lang="fr-CA" sz="2000" kern="100">
                <a:solidFill>
                  <a:srgbClr val="074816"/>
                </a:solidFill>
                <a:latin typeface="Calibri"/>
                <a:ea typeface="Calibri" panose="020F0502020204030204" pitchFamily="34" charset="0"/>
                <a:cs typeface="Times New Roman"/>
              </a:rPr>
              <a:t>La</a:t>
            </a:r>
            <a:r>
              <a:rPr lang="fr-CA" sz="2000" b="1" kern="100">
                <a:solidFill>
                  <a:srgbClr val="074816"/>
                </a:solidFill>
                <a:latin typeface="Calibri"/>
                <a:ea typeface="Calibri" panose="020F0502020204030204" pitchFamily="34" charset="0"/>
                <a:cs typeface="Times New Roman"/>
              </a:rPr>
              <a:t> part sociale</a:t>
            </a:r>
            <a:r>
              <a:rPr lang="fr-CA" sz="2000" b="1" kern="100">
                <a:solidFill>
                  <a:srgbClr val="074816"/>
                </a:solidFill>
                <a:effectLst/>
                <a:latin typeface="Calibri"/>
                <a:ea typeface="Calibri" panose="020F0502020204030204" pitchFamily="34" charset="0"/>
                <a:cs typeface="Times New Roman"/>
              </a:rPr>
              <a:t> des membres </a:t>
            </a:r>
            <a:r>
              <a:rPr lang="fr-CA" sz="2000" kern="100">
                <a:solidFill>
                  <a:srgbClr val="074816"/>
                </a:solidFill>
                <a:effectLst/>
                <a:latin typeface="Calibri"/>
                <a:ea typeface="Calibri" panose="020F0502020204030204" pitchFamily="34" charset="0"/>
                <a:cs typeface="Times New Roman"/>
              </a:rPr>
              <a:t>est un levier pour le lancement et </a:t>
            </a:r>
            <a:r>
              <a:rPr lang="fr-CA" sz="2000" kern="100">
                <a:solidFill>
                  <a:srgbClr val="074816"/>
                </a:solidFill>
                <a:latin typeface="Calibri"/>
                <a:ea typeface="Calibri" panose="020F0502020204030204" pitchFamily="34" charset="0"/>
                <a:cs typeface="Times New Roman"/>
              </a:rPr>
              <a:t>la consolidation</a:t>
            </a:r>
            <a:r>
              <a:rPr lang="fr-CA" sz="2000" kern="100">
                <a:solidFill>
                  <a:srgbClr val="074816"/>
                </a:solidFill>
                <a:effectLst/>
                <a:latin typeface="Calibri"/>
                <a:ea typeface="Calibri" panose="020F0502020204030204" pitchFamily="34" charset="0"/>
                <a:cs typeface="Times New Roman"/>
              </a:rPr>
              <a:t> </a:t>
            </a:r>
            <a:r>
              <a:rPr lang="fr-CA" sz="2000" kern="100">
                <a:solidFill>
                  <a:srgbClr val="074816"/>
                </a:solidFill>
                <a:latin typeface="Calibri"/>
                <a:ea typeface="Calibri" panose="020F0502020204030204" pitchFamily="34" charset="0"/>
                <a:cs typeface="Times New Roman"/>
              </a:rPr>
              <a:t>des entreprises</a:t>
            </a:r>
            <a:r>
              <a:rPr lang="fr-CA" sz="2000" kern="100">
                <a:solidFill>
                  <a:srgbClr val="074816"/>
                </a:solidFill>
                <a:effectLst/>
                <a:latin typeface="Calibri"/>
                <a:ea typeface="Calibri" panose="020F0502020204030204" pitchFamily="34" charset="0"/>
                <a:cs typeface="Times New Roman"/>
              </a:rPr>
              <a:t> </a:t>
            </a:r>
            <a:r>
              <a:rPr lang="fr-CA" sz="2000" kern="100">
                <a:solidFill>
                  <a:srgbClr val="074816"/>
                </a:solidFill>
                <a:latin typeface="Calibri"/>
                <a:ea typeface="Calibri" panose="020F0502020204030204" pitchFamily="34" charset="0"/>
                <a:cs typeface="Times New Roman"/>
              </a:rPr>
              <a:t>coopératives</a:t>
            </a:r>
            <a:r>
              <a:rPr lang="fr-CA" sz="2000" kern="100">
                <a:solidFill>
                  <a:srgbClr val="074816"/>
                </a:solidFill>
                <a:effectLst/>
                <a:latin typeface="Calibri"/>
                <a:ea typeface="Calibri" panose="020F0502020204030204" pitchFamily="34" charset="0"/>
                <a:cs typeface="Times New Roman"/>
              </a:rPr>
              <a:t>.</a:t>
            </a:r>
          </a:p>
          <a:p>
            <a:pPr>
              <a:lnSpc>
                <a:spcPct val="107000"/>
              </a:lnSpc>
              <a:spcAft>
                <a:spcPts val="800"/>
              </a:spcAft>
            </a:pPr>
            <a:r>
              <a:rPr lang="fr-CA" sz="2000" kern="100">
                <a:solidFill>
                  <a:srgbClr val="074816"/>
                </a:solidFill>
                <a:latin typeface="Calibri"/>
                <a:ea typeface="Calibri" panose="020F0502020204030204" pitchFamily="34" charset="0"/>
                <a:cs typeface="Times New Roman"/>
              </a:rPr>
              <a:t>Un autre levier distinctif est la r</a:t>
            </a:r>
            <a:r>
              <a:rPr lang="fr-CA" sz="2000" b="1" kern="100">
                <a:solidFill>
                  <a:srgbClr val="074816"/>
                </a:solidFill>
                <a:latin typeface="Calibri"/>
                <a:ea typeface="Calibri" panose="020F0502020204030204" pitchFamily="34" charset="0"/>
                <a:cs typeface="Times New Roman"/>
              </a:rPr>
              <a:t>éserve impartageable</a:t>
            </a:r>
            <a:r>
              <a:rPr lang="fr-CA" sz="2000" kern="100">
                <a:solidFill>
                  <a:srgbClr val="074816"/>
                </a:solidFill>
                <a:latin typeface="Calibri"/>
                <a:ea typeface="Calibri" panose="020F0502020204030204" pitchFamily="34" charset="0"/>
                <a:cs typeface="Times New Roman"/>
              </a:rPr>
              <a:t>, un legs des générations précédentes. </a:t>
            </a:r>
          </a:p>
        </p:txBody>
      </p:sp>
      <p:pic>
        <p:nvPicPr>
          <p:cNvPr id="5" name="Image 4">
            <a:extLst>
              <a:ext uri="{FF2B5EF4-FFF2-40B4-BE49-F238E27FC236}">
                <a16:creationId xmlns:a16="http://schemas.microsoft.com/office/drawing/2014/main" id="{2E431870-4FD9-4D82-64C8-8A91BAEB2B18}"/>
              </a:ext>
            </a:extLst>
          </p:cNvPr>
          <p:cNvPicPr>
            <a:picLocks noChangeAspect="1"/>
          </p:cNvPicPr>
          <p:nvPr/>
        </p:nvPicPr>
        <p:blipFill>
          <a:blip r:embed="rId2"/>
          <a:stretch>
            <a:fillRect/>
          </a:stretch>
        </p:blipFill>
        <p:spPr>
          <a:xfrm>
            <a:off x="0" y="0"/>
            <a:ext cx="5933873" cy="6858000"/>
          </a:xfrm>
          <a:prstGeom prst="rect">
            <a:avLst/>
          </a:prstGeom>
        </p:spPr>
      </p:pic>
      <p:pic>
        <p:nvPicPr>
          <p:cNvPr id="14" name="Image 13">
            <a:extLst>
              <a:ext uri="{FF2B5EF4-FFF2-40B4-BE49-F238E27FC236}">
                <a16:creationId xmlns:a16="http://schemas.microsoft.com/office/drawing/2014/main" id="{4266B272-E76B-45DA-1048-626541864850}"/>
              </a:ext>
            </a:extLst>
          </p:cNvPr>
          <p:cNvPicPr>
            <a:picLocks noChangeAspect="1"/>
          </p:cNvPicPr>
          <p:nvPr/>
        </p:nvPicPr>
        <p:blipFill>
          <a:blip r:embed="rId3"/>
          <a:stretch>
            <a:fillRect/>
          </a:stretch>
        </p:blipFill>
        <p:spPr>
          <a:xfrm>
            <a:off x="8362630" y="575710"/>
            <a:ext cx="1528779" cy="1575818"/>
          </a:xfrm>
          <a:prstGeom prst="rect">
            <a:avLst/>
          </a:prstGeom>
        </p:spPr>
      </p:pic>
    </p:spTree>
    <p:extLst>
      <p:ext uri="{BB962C8B-B14F-4D97-AF65-F5344CB8AC3E}">
        <p14:creationId xmlns:p14="http://schemas.microsoft.com/office/powerpoint/2010/main" val="400770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6416D15-0A3A-344E-8178-769D30CCB2D8}"/>
              </a:ext>
            </a:extLst>
          </p:cNvPr>
          <p:cNvSpPr txBox="1">
            <a:spLocks/>
          </p:cNvSpPr>
          <p:nvPr/>
        </p:nvSpPr>
        <p:spPr>
          <a:xfrm>
            <a:off x="6986632" y="2350030"/>
            <a:ext cx="4337312" cy="9797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FR" sz="2400" b="1" spc="40">
                <a:solidFill>
                  <a:srgbClr val="074816"/>
                </a:solidFill>
                <a:latin typeface="Calibri"/>
                <a:cs typeface="Calibri"/>
              </a:rPr>
              <a:t>Les coopératives : vecteur d’investissement solidaire (suite)</a:t>
            </a:r>
          </a:p>
        </p:txBody>
      </p:sp>
      <p:sp>
        <p:nvSpPr>
          <p:cNvPr id="9" name="Sous-titre 2">
            <a:extLst>
              <a:ext uri="{FF2B5EF4-FFF2-40B4-BE49-F238E27FC236}">
                <a16:creationId xmlns:a16="http://schemas.microsoft.com/office/drawing/2014/main" id="{21D4A432-5A97-B64A-B5A8-651DE3802EC4}"/>
              </a:ext>
            </a:extLst>
          </p:cNvPr>
          <p:cNvSpPr txBox="1">
            <a:spLocks/>
          </p:cNvSpPr>
          <p:nvPr/>
        </p:nvSpPr>
        <p:spPr>
          <a:xfrm>
            <a:off x="6986632" y="3528251"/>
            <a:ext cx="4762345" cy="230800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7000"/>
              </a:lnSpc>
              <a:spcAft>
                <a:spcPts val="800"/>
              </a:spcAft>
            </a:pPr>
            <a:r>
              <a:rPr lang="fr-CA" sz="2000" b="1" kern="100">
                <a:solidFill>
                  <a:srgbClr val="074816"/>
                </a:solidFill>
                <a:latin typeface="Calibri"/>
                <a:ea typeface="Calibri" panose="020F0502020204030204" pitchFamily="34" charset="0"/>
                <a:cs typeface="Times New Roman"/>
              </a:rPr>
              <a:t>L’investissement en formation et éducation </a:t>
            </a:r>
            <a:r>
              <a:rPr lang="fr-CA" sz="2000" kern="100">
                <a:solidFill>
                  <a:srgbClr val="074816"/>
                </a:solidFill>
                <a:latin typeface="Calibri"/>
                <a:ea typeface="Calibri" panose="020F0502020204030204" pitchFamily="34" charset="0"/>
                <a:cs typeface="Times New Roman"/>
              </a:rPr>
              <a:t>des membres vise un rendement social et environnemental (</a:t>
            </a:r>
            <a:r>
              <a:rPr lang="fr-CA" sz="2000" kern="100" err="1">
                <a:solidFill>
                  <a:srgbClr val="074816"/>
                </a:solidFill>
                <a:latin typeface="Calibri"/>
                <a:ea typeface="Calibri" panose="020F0502020204030204" pitchFamily="34" charset="0"/>
                <a:cs typeface="Times New Roman"/>
              </a:rPr>
              <a:t>triprofitablilité</a:t>
            </a:r>
            <a:r>
              <a:rPr lang="fr-CA" sz="2000" kern="100">
                <a:solidFill>
                  <a:srgbClr val="074816"/>
                </a:solidFill>
                <a:latin typeface="Calibri"/>
                <a:ea typeface="Calibri" panose="020F0502020204030204" pitchFamily="34" charset="0"/>
                <a:cs typeface="Times New Roman"/>
              </a:rPr>
              <a:t>).</a:t>
            </a:r>
          </a:p>
          <a:p>
            <a:pPr>
              <a:lnSpc>
                <a:spcPct val="107000"/>
              </a:lnSpc>
              <a:spcAft>
                <a:spcPts val="800"/>
              </a:spcAft>
            </a:pPr>
            <a:r>
              <a:rPr lang="fr-CA" sz="2000" kern="100">
                <a:solidFill>
                  <a:srgbClr val="074816"/>
                </a:solidFill>
                <a:latin typeface="Calibri"/>
                <a:ea typeface="Calibri" panose="020F0502020204030204" pitchFamily="34" charset="0"/>
                <a:cs typeface="Times New Roman"/>
              </a:rPr>
              <a:t>Le modèle entrepreneurial coopératif ou associatif prôné par SOCODEVI est une </a:t>
            </a:r>
            <a:r>
              <a:rPr lang="fr-CA" sz="2000" b="1" kern="100">
                <a:solidFill>
                  <a:srgbClr val="074816"/>
                </a:solidFill>
                <a:latin typeface="Calibri"/>
                <a:ea typeface="Calibri" panose="020F0502020204030204" pitchFamily="34" charset="0"/>
                <a:cs typeface="Times New Roman"/>
              </a:rPr>
              <a:t>alternative solidaire </a:t>
            </a:r>
            <a:r>
              <a:rPr lang="fr-CA" sz="2000" kern="100">
                <a:solidFill>
                  <a:srgbClr val="074816"/>
                </a:solidFill>
                <a:latin typeface="Calibri"/>
                <a:ea typeface="Calibri" panose="020F0502020204030204" pitchFamily="34" charset="0"/>
                <a:cs typeface="Times New Roman"/>
              </a:rPr>
              <a:t>qui soutient la croissance durable de l’organisation.</a:t>
            </a:r>
            <a:endParaRPr lang="fr-CA" sz="2000">
              <a:cs typeface="Calibri"/>
            </a:endParaRPr>
          </a:p>
        </p:txBody>
      </p:sp>
      <p:pic>
        <p:nvPicPr>
          <p:cNvPr id="5" name="Image 4">
            <a:extLst>
              <a:ext uri="{FF2B5EF4-FFF2-40B4-BE49-F238E27FC236}">
                <a16:creationId xmlns:a16="http://schemas.microsoft.com/office/drawing/2014/main" id="{2E431870-4FD9-4D82-64C8-8A91BAEB2B18}"/>
              </a:ext>
            </a:extLst>
          </p:cNvPr>
          <p:cNvPicPr>
            <a:picLocks noChangeAspect="1"/>
          </p:cNvPicPr>
          <p:nvPr/>
        </p:nvPicPr>
        <p:blipFill rotWithShape="1">
          <a:blip r:embed="rId2">
            <a:extLst>
              <a:ext uri="{28A0092B-C50C-407E-A947-70E740481C1C}">
                <a14:useLocalDpi xmlns:a14="http://schemas.microsoft.com/office/drawing/2010/main" val="0"/>
              </a:ext>
            </a:extLst>
          </a:blip>
          <a:srcRect l="28061" r="14868"/>
          <a:stretch/>
        </p:blipFill>
        <p:spPr>
          <a:xfrm>
            <a:off x="0" y="0"/>
            <a:ext cx="5870448" cy="6863272"/>
          </a:xfrm>
          <a:prstGeom prst="rect">
            <a:avLst/>
          </a:prstGeom>
        </p:spPr>
      </p:pic>
      <p:pic>
        <p:nvPicPr>
          <p:cNvPr id="14" name="Image 13">
            <a:extLst>
              <a:ext uri="{FF2B5EF4-FFF2-40B4-BE49-F238E27FC236}">
                <a16:creationId xmlns:a16="http://schemas.microsoft.com/office/drawing/2014/main" id="{4266B272-E76B-45DA-1048-626541864850}"/>
              </a:ext>
            </a:extLst>
          </p:cNvPr>
          <p:cNvPicPr>
            <a:picLocks noChangeAspect="1"/>
          </p:cNvPicPr>
          <p:nvPr/>
        </p:nvPicPr>
        <p:blipFill>
          <a:blip r:embed="rId3"/>
          <a:stretch>
            <a:fillRect/>
          </a:stretch>
        </p:blipFill>
        <p:spPr>
          <a:xfrm>
            <a:off x="8362630" y="575710"/>
            <a:ext cx="1528779" cy="1575818"/>
          </a:xfrm>
          <a:prstGeom prst="rect">
            <a:avLst/>
          </a:prstGeom>
        </p:spPr>
      </p:pic>
    </p:spTree>
    <p:extLst>
      <p:ext uri="{BB962C8B-B14F-4D97-AF65-F5344CB8AC3E}">
        <p14:creationId xmlns:p14="http://schemas.microsoft.com/office/powerpoint/2010/main" val="262862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25845C-9A6C-9C42-9A94-EEE95D3A9CFD}"/>
              </a:ext>
            </a:extLst>
          </p:cNvPr>
          <p:cNvSpPr/>
          <p:nvPr/>
        </p:nvSpPr>
        <p:spPr>
          <a:xfrm>
            <a:off x="419803" y="1527717"/>
            <a:ext cx="4025591" cy="5330283"/>
          </a:xfrm>
          <a:prstGeom prst="rect">
            <a:avLst/>
          </a:prstGeom>
          <a:solidFill>
            <a:srgbClr val="207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1D290A8F-522E-0C4A-8970-1FFA526DF7B2}"/>
              </a:ext>
            </a:extLst>
          </p:cNvPr>
          <p:cNvSpPr txBox="1">
            <a:spLocks/>
          </p:cNvSpPr>
          <p:nvPr/>
        </p:nvSpPr>
        <p:spPr>
          <a:xfrm>
            <a:off x="5930377" y="398718"/>
            <a:ext cx="3628791" cy="6858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FR" sz="2800" b="1" spc="40">
                <a:solidFill>
                  <a:srgbClr val="074816"/>
                </a:solidFill>
                <a:latin typeface="Calibri" panose="020F0502020204030204" pitchFamily="34" charset="0"/>
                <a:cs typeface="Calibri" panose="020F0502020204030204" pitchFamily="34" charset="0"/>
              </a:rPr>
              <a:t>Le FISIQ en Ukraine </a:t>
            </a:r>
          </a:p>
        </p:txBody>
      </p:sp>
      <p:sp>
        <p:nvSpPr>
          <p:cNvPr id="3" name="Sous-titre 2">
            <a:extLst>
              <a:ext uri="{FF2B5EF4-FFF2-40B4-BE49-F238E27FC236}">
                <a16:creationId xmlns:a16="http://schemas.microsoft.com/office/drawing/2014/main" id="{619AF509-4686-E540-8216-08EC7FB5CA51}"/>
              </a:ext>
            </a:extLst>
          </p:cNvPr>
          <p:cNvSpPr>
            <a:spLocks noGrp="1"/>
          </p:cNvSpPr>
          <p:nvPr>
            <p:ph type="subTitle" idx="1"/>
          </p:nvPr>
        </p:nvSpPr>
        <p:spPr>
          <a:xfrm>
            <a:off x="5975147" y="1981970"/>
            <a:ext cx="5171681" cy="1727816"/>
          </a:xfrm>
        </p:spPr>
        <p:txBody>
          <a:bodyPr vert="horz" lIns="91440" tIns="45720" rIns="91440" bIns="45720" rtlCol="0" anchor="t">
            <a:normAutofit fontScale="92500"/>
          </a:bodyPr>
          <a:lstStyle/>
          <a:p>
            <a:pPr algn="l">
              <a:lnSpc>
                <a:spcPts val="3020"/>
              </a:lnSpc>
              <a:spcBef>
                <a:spcPts val="0"/>
              </a:spcBef>
            </a:pPr>
            <a:r>
              <a:rPr lang="fr-CA" sz="2000">
                <a:solidFill>
                  <a:srgbClr val="124922"/>
                </a:solidFill>
                <a:latin typeface="Calibri"/>
                <a:ea typeface="Calibri" panose="020F0502020204030204" pitchFamily="34" charset="0"/>
                <a:cs typeface="Calibri"/>
              </a:rPr>
              <a:t>Demande</a:t>
            </a:r>
            <a:r>
              <a:rPr lang="fr-CA" sz="2000">
                <a:solidFill>
                  <a:srgbClr val="124922"/>
                </a:solidFill>
                <a:effectLst/>
                <a:latin typeface="Calibri"/>
                <a:ea typeface="Calibri" panose="020F0502020204030204" pitchFamily="34" charset="0"/>
                <a:cs typeface="Calibri"/>
              </a:rPr>
              <a:t> de prêt d’une valeur de 500 000</a:t>
            </a:r>
            <a:r>
              <a:rPr lang="fr-CA" sz="2000">
                <a:solidFill>
                  <a:srgbClr val="124922"/>
                </a:solidFill>
                <a:latin typeface="Calibri"/>
                <a:ea typeface="Calibri" panose="020F0502020204030204" pitchFamily="34" charset="0"/>
                <a:cs typeface="Calibri"/>
              </a:rPr>
              <a:t> </a:t>
            </a:r>
            <a:r>
              <a:rPr lang="fr-CA" sz="2000">
                <a:solidFill>
                  <a:srgbClr val="124922"/>
                </a:solidFill>
                <a:effectLst/>
                <a:latin typeface="Calibri"/>
                <a:ea typeface="Calibri" panose="020F0502020204030204" pitchFamily="34" charset="0"/>
                <a:cs typeface="Calibri"/>
              </a:rPr>
              <a:t>$</a:t>
            </a:r>
            <a:r>
              <a:rPr lang="fr-CA" sz="2000">
                <a:solidFill>
                  <a:srgbClr val="124922"/>
                </a:solidFill>
                <a:latin typeface="Calibri"/>
                <a:ea typeface="Calibri" panose="020F0502020204030204" pitchFamily="34" charset="0"/>
                <a:cs typeface="Calibri"/>
              </a:rPr>
              <a:t> </a:t>
            </a:r>
            <a:r>
              <a:rPr lang="fr-CA" sz="2000">
                <a:solidFill>
                  <a:srgbClr val="124922"/>
                </a:solidFill>
                <a:effectLst/>
                <a:latin typeface="Calibri"/>
                <a:ea typeface="Calibri" panose="020F0502020204030204" pitchFamily="34" charset="0"/>
                <a:cs typeface="Calibri"/>
              </a:rPr>
              <a:t>au FISIQ pour </a:t>
            </a:r>
            <a:r>
              <a:rPr lang="fr-CA" sz="2000" b="1">
                <a:solidFill>
                  <a:srgbClr val="124922"/>
                </a:solidFill>
                <a:effectLst/>
                <a:latin typeface="Calibri"/>
                <a:ea typeface="Calibri" panose="020F0502020204030204" pitchFamily="34" charset="0"/>
                <a:cs typeface="Calibri"/>
              </a:rPr>
              <a:t>co-financer la construction d’une usine de transformation laitière</a:t>
            </a:r>
            <a:r>
              <a:rPr lang="fr-CA" sz="2000" b="1">
                <a:solidFill>
                  <a:srgbClr val="124922"/>
                </a:solidFill>
                <a:latin typeface="Calibri"/>
                <a:ea typeface="Calibri" panose="020F0502020204030204" pitchFamily="34" charset="0"/>
                <a:cs typeface="Calibri"/>
              </a:rPr>
              <a:t> </a:t>
            </a:r>
            <a:r>
              <a:rPr lang="fr-CA" sz="2000">
                <a:solidFill>
                  <a:srgbClr val="124922"/>
                </a:solidFill>
                <a:latin typeface="Calibri"/>
                <a:ea typeface="Calibri" panose="020F0502020204030204" pitchFamily="34" charset="0"/>
                <a:cs typeface="Calibri"/>
              </a:rPr>
              <a:t>à Lviv dans</a:t>
            </a:r>
            <a:r>
              <a:rPr lang="fr-CA" sz="2000">
                <a:solidFill>
                  <a:srgbClr val="124922"/>
                </a:solidFill>
                <a:effectLst/>
                <a:latin typeface="Calibri"/>
                <a:ea typeface="Calibri" panose="020F0502020204030204" pitchFamily="34" charset="0"/>
                <a:cs typeface="Calibri"/>
              </a:rPr>
              <a:t> l’ouest de </a:t>
            </a:r>
            <a:r>
              <a:rPr lang="fr-CA" sz="2000">
                <a:solidFill>
                  <a:srgbClr val="124922"/>
                </a:solidFill>
                <a:latin typeface="Calibri"/>
                <a:ea typeface="Calibri" panose="020F0502020204030204" pitchFamily="34" charset="0"/>
                <a:cs typeface="Calibri"/>
              </a:rPr>
              <a:t>l’Ukraine pour un montant total de 2 M$.</a:t>
            </a:r>
            <a:endParaRPr lang="fr-FR" sz="2000">
              <a:solidFill>
                <a:srgbClr val="124922"/>
              </a:solidFill>
              <a:latin typeface="Calibri"/>
              <a:cs typeface="Calibri"/>
            </a:endParaRPr>
          </a:p>
        </p:txBody>
      </p:sp>
      <p:sp>
        <p:nvSpPr>
          <p:cNvPr id="12" name="Rectangle 11">
            <a:extLst>
              <a:ext uri="{FF2B5EF4-FFF2-40B4-BE49-F238E27FC236}">
                <a16:creationId xmlns:a16="http://schemas.microsoft.com/office/drawing/2014/main" id="{D6385BD0-2EF9-3D4B-B6B1-EE3049142A1A}"/>
              </a:ext>
            </a:extLst>
          </p:cNvPr>
          <p:cNvSpPr/>
          <p:nvPr/>
        </p:nvSpPr>
        <p:spPr>
          <a:xfrm>
            <a:off x="5972907" y="398718"/>
            <a:ext cx="2468344" cy="45719"/>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44FC9EE-627C-CC79-E7C9-FFCD1A4ED16C}"/>
              </a:ext>
            </a:extLst>
          </p:cNvPr>
          <p:cNvPicPr>
            <a:picLocks noChangeAspect="1"/>
          </p:cNvPicPr>
          <p:nvPr/>
        </p:nvPicPr>
        <p:blipFill rotWithShape="1">
          <a:blip r:embed="rId3">
            <a:extLst>
              <a:ext uri="{28A0092B-C50C-407E-A947-70E740481C1C}">
                <a14:useLocalDpi xmlns:a14="http://schemas.microsoft.com/office/drawing/2010/main" val="0"/>
              </a:ext>
            </a:extLst>
          </a:blip>
          <a:srcRect l="16084" r="21225"/>
          <a:stretch/>
        </p:blipFill>
        <p:spPr>
          <a:xfrm>
            <a:off x="741691" y="323947"/>
            <a:ext cx="5092997" cy="5422740"/>
          </a:xfrm>
          <a:prstGeom prst="rect">
            <a:avLst/>
          </a:prstGeom>
        </p:spPr>
      </p:pic>
      <p:pic>
        <p:nvPicPr>
          <p:cNvPr id="4" name="Image 3" descr="Une image contenant texte, Police, logo, Graphique&#10;&#10;Description générée automatiquement">
            <a:extLst>
              <a:ext uri="{FF2B5EF4-FFF2-40B4-BE49-F238E27FC236}">
                <a16:creationId xmlns:a16="http://schemas.microsoft.com/office/drawing/2014/main" id="{26F76F7E-5EB5-F4F1-D030-9342E51CB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889" y="4605558"/>
            <a:ext cx="2511056" cy="1412469"/>
          </a:xfrm>
          <a:prstGeom prst="rect">
            <a:avLst/>
          </a:prstGeom>
        </p:spPr>
      </p:pic>
      <p:pic>
        <p:nvPicPr>
          <p:cNvPr id="8" name="Image 7" descr="Une image contenant Police, Graphique, logo, symbole&#10;&#10;Description générée automatiquement">
            <a:extLst>
              <a:ext uri="{FF2B5EF4-FFF2-40B4-BE49-F238E27FC236}">
                <a16:creationId xmlns:a16="http://schemas.microsoft.com/office/drawing/2014/main" id="{997B32DA-37EF-6832-A7AA-896CA9562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859" y="4685301"/>
            <a:ext cx="2739950" cy="1104465"/>
          </a:xfrm>
          <a:prstGeom prst="rect">
            <a:avLst/>
          </a:prstGeom>
        </p:spPr>
      </p:pic>
      <p:sp>
        <p:nvSpPr>
          <p:cNvPr id="2" name="ZoneTexte 1">
            <a:extLst>
              <a:ext uri="{FF2B5EF4-FFF2-40B4-BE49-F238E27FC236}">
                <a16:creationId xmlns:a16="http://schemas.microsoft.com/office/drawing/2014/main" id="{CAEE917B-542F-31FE-866E-53080AF6CD65}"/>
              </a:ext>
            </a:extLst>
          </p:cNvPr>
          <p:cNvSpPr txBox="1"/>
          <p:nvPr/>
        </p:nvSpPr>
        <p:spPr>
          <a:xfrm>
            <a:off x="5936342" y="1040190"/>
            <a:ext cx="56218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000" i="1">
                <a:cs typeface="Calibri"/>
              </a:rPr>
              <a:t>Partenariat avec notre membre Agropur et l'Union des Coops Laitières de Lviv</a:t>
            </a:r>
            <a:endParaRPr lang="fr-FR" sz="2000" i="1">
              <a:cs typeface="Calibri"/>
            </a:endParaRPr>
          </a:p>
        </p:txBody>
      </p:sp>
    </p:spTree>
    <p:extLst>
      <p:ext uri="{BB962C8B-B14F-4D97-AF65-F5344CB8AC3E}">
        <p14:creationId xmlns:p14="http://schemas.microsoft.com/office/powerpoint/2010/main" val="57389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8.33333E-7 0.43935 L 8.33333E-7 -2.59259E-6 " pathEditMode="relative" rAng="0" ptsTypes="AA">
                                      <p:cBhvr>
                                        <p:cTn id="6" dur="1500" fill="hold"/>
                                        <p:tgtEl>
                                          <p:spTgt spid="18"/>
                                        </p:tgtEl>
                                        <p:attrNameLst>
                                          <p:attrName>ppt_x</p:attrName>
                                          <p:attrName>ppt_y</p:attrName>
                                        </p:attrNameLst>
                                      </p:cBhvr>
                                      <p:rCtr x="0" y="-21968"/>
                                    </p:animMotion>
                                  </p:childTnLst>
                                </p:cTn>
                              </p:par>
                              <p:par>
                                <p:cTn id="7" presetID="0" presetClass="path" presetSubtype="0" accel="50000" decel="50000" fill="hold" grpId="0" nodeType="withEffect">
                                  <p:stCondLst>
                                    <p:cond delay="0"/>
                                  </p:stCondLst>
                                  <p:childTnLst>
                                    <p:animMotion origin="layout" path="M -0.35573 -0.00185 L -2.70833E-6 -0.00185 " pathEditMode="relative" rAng="0" ptsTypes="AA">
                                      <p:cBhvr>
                                        <p:cTn id="8" dur="1000" fill="hold"/>
                                        <p:tgtEl>
                                          <p:spTgt spid="12"/>
                                        </p:tgtEl>
                                        <p:attrNameLst>
                                          <p:attrName>ppt_x</p:attrName>
                                          <p:attrName>ppt_y</p:attrName>
                                        </p:attrNameLst>
                                      </p:cBhvr>
                                      <p:rCtr x="177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EC555D-740D-BE40-BE8D-437413E64D65}"/>
              </a:ext>
            </a:extLst>
          </p:cNvPr>
          <p:cNvSpPr>
            <a:spLocks noGrp="1" noRot="1" noMove="1" noResize="1" noEditPoints="1" noAdjustHandles="1" noChangeArrowheads="1" noChangeShapeType="1"/>
          </p:cNvSpPr>
          <p:nvPr/>
        </p:nvSpPr>
        <p:spPr>
          <a:xfrm>
            <a:off x="2424682" y="0"/>
            <a:ext cx="9762459" cy="6858000"/>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B95E4436-7729-D345-9277-ED909EBC0BE3}"/>
              </a:ext>
            </a:extLst>
          </p:cNvPr>
          <p:cNvSpPr>
            <a:spLocks noGrp="1"/>
          </p:cNvSpPr>
          <p:nvPr>
            <p:ph idx="1"/>
          </p:nvPr>
        </p:nvSpPr>
        <p:spPr>
          <a:xfrm>
            <a:off x="6895675" y="1743738"/>
            <a:ext cx="5103167" cy="3209145"/>
          </a:xfrm>
        </p:spPr>
        <p:txBody>
          <a:bodyPr anchor="ctr">
            <a:normAutofit/>
          </a:bodyPr>
          <a:lstStyle/>
          <a:p>
            <a:pPr marL="0" indent="0">
              <a:lnSpc>
                <a:spcPts val="3000"/>
              </a:lnSpc>
              <a:buNone/>
            </a:pPr>
            <a:r>
              <a:rPr lang="fr-CA" sz="2000">
                <a:solidFill>
                  <a:schemeClr val="bg1"/>
                </a:solidFill>
                <a:effectLst/>
                <a:latin typeface="Calibri" panose="020F0502020204030204" pitchFamily="34" charset="0"/>
                <a:ea typeface="Calibri" panose="020F0502020204030204" pitchFamily="34" charset="0"/>
              </a:rPr>
              <a:t>Création d’une entreprise sociale, d’un mécanisme de prêts aux coopératives et d’entreprises associatives agricoles actionnaires de l’entreprises sociale ainsi que d’un programme de crédit carb</a:t>
            </a:r>
            <a:r>
              <a:rPr lang="fr-CA" sz="2000">
                <a:solidFill>
                  <a:schemeClr val="bg1"/>
                </a:solidFill>
                <a:latin typeface="Calibri" panose="020F0502020204030204" pitchFamily="34" charset="0"/>
                <a:ea typeface="Calibri" panose="020F0502020204030204" pitchFamily="34" charset="0"/>
              </a:rPr>
              <a:t>o</a:t>
            </a:r>
            <a:r>
              <a:rPr lang="fr-CA" sz="2000">
                <a:solidFill>
                  <a:schemeClr val="bg1"/>
                </a:solidFill>
                <a:effectLst/>
                <a:latin typeface="Calibri" panose="020F0502020204030204" pitchFamily="34" charset="0"/>
                <a:ea typeface="Calibri" panose="020F0502020204030204" pitchFamily="34" charset="0"/>
              </a:rPr>
              <a:t>ne.  </a:t>
            </a:r>
            <a:endParaRPr lang="fr-FR" sz="2400">
              <a:solidFill>
                <a:schemeClr val="bg1"/>
              </a:solidFill>
            </a:endParaRPr>
          </a:p>
        </p:txBody>
      </p:sp>
      <p:pic>
        <p:nvPicPr>
          <p:cNvPr id="12" name="Image 11" descr="Une image contenant Visage humain, personne, habits, garçon&#10;&#10;Description générée automatiquement">
            <a:extLst>
              <a:ext uri="{FF2B5EF4-FFF2-40B4-BE49-F238E27FC236}">
                <a16:creationId xmlns:a16="http://schemas.microsoft.com/office/drawing/2014/main" id="{77407040-59EA-C3D7-7A57-ED90D586EAAA}"/>
              </a:ext>
            </a:extLst>
          </p:cNvPr>
          <p:cNvPicPr>
            <a:picLocks noChangeAspect="1"/>
          </p:cNvPicPr>
          <p:nvPr/>
        </p:nvPicPr>
        <p:blipFill>
          <a:blip r:embed="rId2"/>
          <a:stretch>
            <a:fillRect/>
          </a:stretch>
        </p:blipFill>
        <p:spPr>
          <a:xfrm>
            <a:off x="0" y="997166"/>
            <a:ext cx="6745034" cy="3798275"/>
          </a:xfrm>
          <a:prstGeom prst="rect">
            <a:avLst/>
          </a:prstGeom>
        </p:spPr>
      </p:pic>
      <p:sp>
        <p:nvSpPr>
          <p:cNvPr id="2" name="Titre 1">
            <a:extLst>
              <a:ext uri="{FF2B5EF4-FFF2-40B4-BE49-F238E27FC236}">
                <a16:creationId xmlns:a16="http://schemas.microsoft.com/office/drawing/2014/main" id="{6679C7DF-46BD-0702-2833-71A504D2475F}"/>
              </a:ext>
            </a:extLst>
          </p:cNvPr>
          <p:cNvSpPr txBox="1">
            <a:spLocks/>
          </p:cNvSpPr>
          <p:nvPr/>
        </p:nvSpPr>
        <p:spPr>
          <a:xfrm>
            <a:off x="6806322" y="1080081"/>
            <a:ext cx="5181667" cy="664720"/>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FR" sz="2800" b="1" spc="40">
                <a:solidFill>
                  <a:schemeClr val="bg1"/>
                </a:solidFill>
                <a:latin typeface="Calibri"/>
                <a:cs typeface="Calibri"/>
              </a:rPr>
              <a:t>ECOTIERRA et Le Fonds URAPI au Honduras </a:t>
            </a:r>
            <a:endParaRPr lang="fr-FR" sz="2800" b="1" spc="40">
              <a:solidFill>
                <a:schemeClr val="bg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5ADC2D99-C973-0241-D06E-A154454E649B}"/>
              </a:ext>
            </a:extLst>
          </p:cNvPr>
          <p:cNvSpPr/>
          <p:nvPr/>
        </p:nvSpPr>
        <p:spPr>
          <a:xfrm>
            <a:off x="6932887" y="1270582"/>
            <a:ext cx="246834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Police, texte, logo, Graphique&#10;&#10;Description générée automatiquement">
            <a:extLst>
              <a:ext uri="{FF2B5EF4-FFF2-40B4-BE49-F238E27FC236}">
                <a16:creationId xmlns:a16="http://schemas.microsoft.com/office/drawing/2014/main" id="{F138A49E-FBE6-08D5-A510-DFA7D4B67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702" y="4855814"/>
            <a:ext cx="2627376" cy="1149096"/>
          </a:xfrm>
          <a:prstGeom prst="rect">
            <a:avLst/>
          </a:prstGeom>
        </p:spPr>
      </p:pic>
    </p:spTree>
    <p:extLst>
      <p:ext uri="{BB962C8B-B14F-4D97-AF65-F5344CB8AC3E}">
        <p14:creationId xmlns:p14="http://schemas.microsoft.com/office/powerpoint/2010/main" val="17537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35573 -0.00186 L -1.66667E-6 -0.00186 " pathEditMode="relative" rAng="0" ptsTypes="AA">
                                      <p:cBhvr>
                                        <p:cTn id="6" dur="1000" fill="hold"/>
                                        <p:tgtEl>
                                          <p:spTgt spid="4"/>
                                        </p:tgtEl>
                                        <p:attrNameLst>
                                          <p:attrName>ppt_x</p:attrName>
                                          <p:attrName>ppt_y</p:attrName>
                                        </p:attrNameLst>
                                      </p:cBhvr>
                                      <p:rCtr x="177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EC555D-740D-BE40-BE8D-437413E64D65}"/>
              </a:ext>
            </a:extLst>
          </p:cNvPr>
          <p:cNvSpPr>
            <a:spLocks/>
          </p:cNvSpPr>
          <p:nvPr/>
        </p:nvSpPr>
        <p:spPr>
          <a:xfrm>
            <a:off x="4297680" y="0"/>
            <a:ext cx="7894320" cy="6858000"/>
          </a:xfrm>
          <a:prstGeom prst="rect">
            <a:avLst/>
          </a:prstGeom>
          <a:solidFill>
            <a:srgbClr val="3EB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D2E0AD97-1518-A825-C867-A9CBA8B124CC}"/>
              </a:ext>
            </a:extLst>
          </p:cNvPr>
          <p:cNvSpPr txBox="1"/>
          <p:nvPr/>
        </p:nvSpPr>
        <p:spPr>
          <a:xfrm>
            <a:off x="6589115" y="2972311"/>
            <a:ext cx="4903381"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CA" sz="2400">
                <a:solidFill>
                  <a:schemeClr val="bg1"/>
                </a:solidFill>
              </a:rPr>
              <a:t>Filière origan et l'UNEC </a:t>
            </a:r>
            <a:endParaRPr lang="fr-CA" sz="2400">
              <a:solidFill>
                <a:schemeClr val="bg1"/>
              </a:solidFill>
              <a:effectLst/>
            </a:endParaRPr>
          </a:p>
          <a:p>
            <a:pPr marL="285750" indent="-285750">
              <a:buFont typeface="Arial" panose="020B0604020202020204" pitchFamily="34" charset="0"/>
              <a:buChar char="•"/>
            </a:pPr>
            <a:r>
              <a:rPr lang="fr-CA" sz="2400">
                <a:solidFill>
                  <a:schemeClr val="bg1"/>
                </a:solidFill>
              </a:rPr>
              <a:t>Filière de la tara et </a:t>
            </a:r>
            <a:r>
              <a:rPr lang="fr-CA" sz="2400" err="1">
                <a:solidFill>
                  <a:schemeClr val="bg1"/>
                </a:solidFill>
              </a:rPr>
              <a:t>Boltrade</a:t>
            </a:r>
            <a:endParaRPr lang="fr-CA" sz="2400" err="1">
              <a:solidFill>
                <a:schemeClr val="bg1"/>
              </a:solidFill>
              <a:effectLst/>
              <a:cs typeface="Calibri"/>
            </a:endParaRPr>
          </a:p>
        </p:txBody>
      </p:sp>
      <p:pic>
        <p:nvPicPr>
          <p:cNvPr id="3" name="Image 2">
            <a:extLst>
              <a:ext uri="{FF2B5EF4-FFF2-40B4-BE49-F238E27FC236}">
                <a16:creationId xmlns:a16="http://schemas.microsoft.com/office/drawing/2014/main" id="{DF75D699-7AAD-7AAE-07EF-5CD31E5F734B}"/>
              </a:ext>
            </a:extLst>
          </p:cNvPr>
          <p:cNvPicPr>
            <a:picLocks noChangeAspect="1"/>
          </p:cNvPicPr>
          <p:nvPr/>
        </p:nvPicPr>
        <p:blipFill>
          <a:blip r:embed="rId2">
            <a:extLst>
              <a:ext uri="{28A0092B-C50C-407E-A947-70E740481C1C}">
                <a14:useLocalDpi xmlns:a14="http://schemas.microsoft.com/office/drawing/2010/main" val="0"/>
              </a:ext>
            </a:extLst>
          </a:blip>
          <a:srcRect l="4665" r="4665"/>
          <a:stretch/>
        </p:blipFill>
        <p:spPr>
          <a:xfrm>
            <a:off x="0" y="1179787"/>
            <a:ext cx="6376361" cy="3955739"/>
          </a:xfrm>
          <a:prstGeom prst="rect">
            <a:avLst/>
          </a:prstGeom>
        </p:spPr>
      </p:pic>
      <p:sp>
        <p:nvSpPr>
          <p:cNvPr id="2" name="Titre 1">
            <a:extLst>
              <a:ext uri="{FF2B5EF4-FFF2-40B4-BE49-F238E27FC236}">
                <a16:creationId xmlns:a16="http://schemas.microsoft.com/office/drawing/2014/main" id="{B9EAD7C2-7A91-C4F1-C148-53F89C449A50}"/>
              </a:ext>
            </a:extLst>
          </p:cNvPr>
          <p:cNvSpPr txBox="1">
            <a:spLocks/>
          </p:cNvSpPr>
          <p:nvPr/>
        </p:nvSpPr>
        <p:spPr>
          <a:xfrm>
            <a:off x="6451656" y="1381819"/>
            <a:ext cx="5440326" cy="13674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FR" sz="2800" b="1" spc="40">
                <a:solidFill>
                  <a:srgbClr val="074816"/>
                </a:solidFill>
                <a:latin typeface="Calibri"/>
                <a:cs typeface="Calibri"/>
              </a:rPr>
              <a:t>Création de co-entreprises de développement agricole et agroforestier en Bolivie  </a:t>
            </a:r>
            <a:endParaRPr lang="fr-FR" sz="2800" b="1" spc="40">
              <a:solidFill>
                <a:srgbClr val="074816"/>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36C3F0B-6615-1732-7D67-F63AC51686CB}"/>
              </a:ext>
            </a:extLst>
          </p:cNvPr>
          <p:cNvSpPr/>
          <p:nvPr/>
        </p:nvSpPr>
        <p:spPr>
          <a:xfrm>
            <a:off x="6572462" y="1541719"/>
            <a:ext cx="2468344" cy="45719"/>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logo, Police, graphisme&#10;&#10;Description générée automatiquement">
            <a:extLst>
              <a:ext uri="{FF2B5EF4-FFF2-40B4-BE49-F238E27FC236}">
                <a16:creationId xmlns:a16="http://schemas.microsoft.com/office/drawing/2014/main" id="{FB67617B-DA29-3DE1-22BE-2B4D2E4CF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5241" y="4501955"/>
            <a:ext cx="1771128" cy="1771128"/>
          </a:xfrm>
          <a:prstGeom prst="rect">
            <a:avLst/>
          </a:prstGeom>
        </p:spPr>
      </p:pic>
    </p:spTree>
    <p:extLst>
      <p:ext uri="{BB962C8B-B14F-4D97-AF65-F5344CB8AC3E}">
        <p14:creationId xmlns:p14="http://schemas.microsoft.com/office/powerpoint/2010/main" val="232994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35572 -0.00185 L -4.375E-6 -0.00185 " pathEditMode="relative" rAng="0" ptsTypes="AA">
                                      <p:cBhvr>
                                        <p:cTn id="6" dur="1000" fill="hold"/>
                                        <p:tgtEl>
                                          <p:spTgt spid="4"/>
                                        </p:tgtEl>
                                        <p:attrNameLst>
                                          <p:attrName>ppt_x</p:attrName>
                                          <p:attrName>ppt_y</p:attrName>
                                        </p:attrNameLst>
                                      </p:cBhvr>
                                      <p:rCtr x="177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25845C-9A6C-9C42-9A94-EEE95D3A9CFD}"/>
              </a:ext>
            </a:extLst>
          </p:cNvPr>
          <p:cNvSpPr/>
          <p:nvPr/>
        </p:nvSpPr>
        <p:spPr>
          <a:xfrm>
            <a:off x="419803" y="1527717"/>
            <a:ext cx="4025591" cy="533028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Sous-titre 2">
            <a:extLst>
              <a:ext uri="{FF2B5EF4-FFF2-40B4-BE49-F238E27FC236}">
                <a16:creationId xmlns:a16="http://schemas.microsoft.com/office/drawing/2014/main" id="{619AF509-4686-E540-8216-08EC7FB5CA51}"/>
              </a:ext>
            </a:extLst>
          </p:cNvPr>
          <p:cNvSpPr>
            <a:spLocks noGrp="1"/>
          </p:cNvSpPr>
          <p:nvPr>
            <p:ph type="subTitle" idx="1"/>
          </p:nvPr>
        </p:nvSpPr>
        <p:spPr>
          <a:xfrm>
            <a:off x="5972907" y="2634522"/>
            <a:ext cx="5566792" cy="1159339"/>
          </a:xfrm>
        </p:spPr>
        <p:txBody>
          <a:bodyPr vert="horz" lIns="91440" tIns="45720" rIns="91440" bIns="45720" rtlCol="0" anchor="t">
            <a:normAutofit/>
          </a:bodyPr>
          <a:lstStyle/>
          <a:p>
            <a:pPr algn="l">
              <a:lnSpc>
                <a:spcPts val="3020"/>
              </a:lnSpc>
              <a:spcBef>
                <a:spcPts val="0"/>
              </a:spcBef>
            </a:pPr>
            <a:r>
              <a:rPr lang="fr-CA" sz="2000">
                <a:solidFill>
                  <a:srgbClr val="124922"/>
                </a:solidFill>
                <a:effectLst/>
                <a:latin typeface="Calibri"/>
                <a:ea typeface="Calibri" panose="020F0502020204030204" pitchFamily="34" charset="0"/>
                <a:cs typeface="Calibri"/>
              </a:rPr>
              <a:t>Mise en place d’un fonds de levier pour l’accès aux petits équipements pour</a:t>
            </a:r>
            <a:r>
              <a:rPr lang="fr-CA" sz="2000">
                <a:solidFill>
                  <a:srgbClr val="124922"/>
                </a:solidFill>
                <a:latin typeface="Calibri"/>
                <a:ea typeface="Calibri" panose="020F0502020204030204" pitchFamily="34" charset="0"/>
                <a:cs typeface="Calibri"/>
              </a:rPr>
              <a:t> des groupes de femmes.</a:t>
            </a:r>
            <a:endParaRPr lang="fr-CA" sz="2000">
              <a:solidFill>
                <a:srgbClr val="124922"/>
              </a:solidFill>
              <a:effectLst/>
              <a:latin typeface="Calibri"/>
              <a:ea typeface="Calibri" panose="020F0502020204030204" pitchFamily="34" charset="0"/>
              <a:cs typeface="Calibri"/>
            </a:endParaRPr>
          </a:p>
          <a:p>
            <a:pPr algn="l">
              <a:lnSpc>
                <a:spcPts val="3020"/>
              </a:lnSpc>
              <a:spcBef>
                <a:spcPts val="0"/>
              </a:spcBef>
            </a:pPr>
            <a:endParaRPr lang="fr-FR" sz="2000">
              <a:solidFill>
                <a:srgbClr val="124922"/>
              </a:solidFill>
              <a:cs typeface="Calibri"/>
            </a:endParaRPr>
          </a:p>
        </p:txBody>
      </p:sp>
      <p:sp>
        <p:nvSpPr>
          <p:cNvPr id="12" name="Rectangle 11">
            <a:extLst>
              <a:ext uri="{FF2B5EF4-FFF2-40B4-BE49-F238E27FC236}">
                <a16:creationId xmlns:a16="http://schemas.microsoft.com/office/drawing/2014/main" id="{D6385BD0-2EF9-3D4B-B6B1-EE3049142A1A}"/>
              </a:ext>
            </a:extLst>
          </p:cNvPr>
          <p:cNvSpPr/>
          <p:nvPr/>
        </p:nvSpPr>
        <p:spPr>
          <a:xfrm>
            <a:off x="5972907" y="398718"/>
            <a:ext cx="2468344" cy="45719"/>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44FC9EE-627C-CC79-E7C9-FFCD1A4ED16C}"/>
              </a:ext>
            </a:extLst>
          </p:cNvPr>
          <p:cNvPicPr>
            <a:picLocks noChangeAspect="1"/>
          </p:cNvPicPr>
          <p:nvPr/>
        </p:nvPicPr>
        <p:blipFill>
          <a:blip r:embed="rId3">
            <a:extLst>
              <a:ext uri="{28A0092B-C50C-407E-A947-70E740481C1C}">
                <a14:useLocalDpi xmlns:a14="http://schemas.microsoft.com/office/drawing/2010/main" val="0"/>
              </a:ext>
            </a:extLst>
          </a:blip>
          <a:srcRect l="14830" r="14830"/>
          <a:stretch/>
        </p:blipFill>
        <p:spPr>
          <a:xfrm>
            <a:off x="741691" y="323947"/>
            <a:ext cx="5092997" cy="5422740"/>
          </a:xfrm>
          <a:prstGeom prst="rect">
            <a:avLst/>
          </a:prstGeom>
        </p:spPr>
      </p:pic>
      <p:pic>
        <p:nvPicPr>
          <p:cNvPr id="7" name="Image 6" descr="Une image contenant Police, Graphique, logo, texte&#10;&#10;Description générée automatiquement">
            <a:extLst>
              <a:ext uri="{FF2B5EF4-FFF2-40B4-BE49-F238E27FC236}">
                <a16:creationId xmlns:a16="http://schemas.microsoft.com/office/drawing/2014/main" id="{1C17D040-06DD-256D-B00F-DC05D12993E7}"/>
              </a:ext>
            </a:extLst>
          </p:cNvPr>
          <p:cNvPicPr>
            <a:picLocks noChangeAspect="1"/>
          </p:cNvPicPr>
          <p:nvPr/>
        </p:nvPicPr>
        <p:blipFill rotWithShape="1">
          <a:blip r:embed="rId4">
            <a:extLst>
              <a:ext uri="{28A0092B-C50C-407E-A947-70E740481C1C}">
                <a14:useLocalDpi xmlns:a14="http://schemas.microsoft.com/office/drawing/2010/main" val="0"/>
              </a:ext>
            </a:extLst>
          </a:blip>
          <a:srcRect t="35602" b="39402"/>
          <a:stretch/>
        </p:blipFill>
        <p:spPr>
          <a:xfrm>
            <a:off x="7248763" y="4554236"/>
            <a:ext cx="2955408" cy="738753"/>
          </a:xfrm>
          <a:prstGeom prst="rect">
            <a:avLst/>
          </a:prstGeom>
        </p:spPr>
      </p:pic>
      <p:sp>
        <p:nvSpPr>
          <p:cNvPr id="4" name="Titre 1">
            <a:extLst>
              <a:ext uri="{FF2B5EF4-FFF2-40B4-BE49-F238E27FC236}">
                <a16:creationId xmlns:a16="http://schemas.microsoft.com/office/drawing/2014/main" id="{002A3C6A-D0EA-466C-9DDA-D12965EC81E1}"/>
              </a:ext>
            </a:extLst>
          </p:cNvPr>
          <p:cNvSpPr txBox="1">
            <a:spLocks/>
          </p:cNvSpPr>
          <p:nvPr/>
        </p:nvSpPr>
        <p:spPr>
          <a:xfrm>
            <a:off x="5895275" y="994771"/>
            <a:ext cx="5440326" cy="10711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FR" sz="2800" b="1" spc="40">
                <a:solidFill>
                  <a:srgbClr val="074816"/>
                </a:solidFill>
                <a:latin typeface="Calibri"/>
                <a:cs typeface="Calibri"/>
              </a:rPr>
              <a:t>Projet de Renforcement de l'offre d'assurance agricole pour les femmes en Casamance au Sénégal - RÉSILIENCE</a:t>
            </a:r>
            <a:endParaRPr lang="fr-FR" sz="2800">
              <a:cs typeface="Calibri Light"/>
            </a:endParaRPr>
          </a:p>
        </p:txBody>
      </p:sp>
    </p:spTree>
    <p:extLst>
      <p:ext uri="{BB962C8B-B14F-4D97-AF65-F5344CB8AC3E}">
        <p14:creationId xmlns:p14="http://schemas.microsoft.com/office/powerpoint/2010/main" val="116702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8.33333E-7 0.43935 L 8.33333E-7 -2.59259E-6 " pathEditMode="relative" rAng="0" ptsTypes="AA">
                                      <p:cBhvr>
                                        <p:cTn id="6" dur="1500" fill="hold"/>
                                        <p:tgtEl>
                                          <p:spTgt spid="18"/>
                                        </p:tgtEl>
                                        <p:attrNameLst>
                                          <p:attrName>ppt_x</p:attrName>
                                          <p:attrName>ppt_y</p:attrName>
                                        </p:attrNameLst>
                                      </p:cBhvr>
                                      <p:rCtr x="0" y="-21968"/>
                                    </p:animMotion>
                                  </p:childTnLst>
                                </p:cTn>
                              </p:par>
                              <p:par>
                                <p:cTn id="7" presetID="0" presetClass="path" presetSubtype="0" accel="50000" decel="50000" fill="hold" grpId="0" nodeType="withEffect">
                                  <p:stCondLst>
                                    <p:cond delay="0"/>
                                  </p:stCondLst>
                                  <p:childTnLst>
                                    <p:animMotion origin="layout" path="M -0.35573 -0.00185 L -2.70833E-6 -0.00185 " pathEditMode="relative" rAng="0" ptsTypes="AA">
                                      <p:cBhvr>
                                        <p:cTn id="8" dur="1000" fill="hold"/>
                                        <p:tgtEl>
                                          <p:spTgt spid="12"/>
                                        </p:tgtEl>
                                        <p:attrNameLst>
                                          <p:attrName>ppt_x</p:attrName>
                                          <p:attrName>ppt_y</p:attrName>
                                        </p:attrNameLst>
                                      </p:cBhvr>
                                      <p:rCtr x="177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13">
            <a:extLst>
              <a:ext uri="{FF2B5EF4-FFF2-40B4-BE49-F238E27FC236}">
                <a16:creationId xmlns:a16="http://schemas.microsoft.com/office/drawing/2014/main" id="{FF01FF94-043E-5E40-9B31-A51982E80C16}"/>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22860" y="-1"/>
            <a:ext cx="12207240" cy="6858001"/>
          </a:xfrm>
        </p:spPr>
      </p:pic>
      <p:sp>
        <p:nvSpPr>
          <p:cNvPr id="4" name="Rectangle 3">
            <a:extLst>
              <a:ext uri="{FF2B5EF4-FFF2-40B4-BE49-F238E27FC236}">
                <a16:creationId xmlns:a16="http://schemas.microsoft.com/office/drawing/2014/main" id="{CE3ABB08-8F45-1ED1-5930-2E3FED5C8416}"/>
              </a:ext>
            </a:extLst>
          </p:cNvPr>
          <p:cNvSpPr/>
          <p:nvPr/>
        </p:nvSpPr>
        <p:spPr>
          <a:xfrm>
            <a:off x="-22860" y="4979770"/>
            <a:ext cx="12207240" cy="1878226"/>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95BCA3AC-1278-954A-B16B-D03E002AA91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9478" y="5317325"/>
            <a:ext cx="2877246" cy="830545"/>
          </a:xfrm>
          <a:prstGeom prst="rect">
            <a:avLst/>
          </a:prstGeom>
        </p:spPr>
      </p:pic>
      <p:sp>
        <p:nvSpPr>
          <p:cNvPr id="22" name="Titre 1">
            <a:extLst>
              <a:ext uri="{FF2B5EF4-FFF2-40B4-BE49-F238E27FC236}">
                <a16:creationId xmlns:a16="http://schemas.microsoft.com/office/drawing/2014/main" id="{30F3CD24-0C62-A242-BD8E-670A13BDC44F}"/>
              </a:ext>
            </a:extLst>
          </p:cNvPr>
          <p:cNvSpPr txBox="1">
            <a:spLocks/>
          </p:cNvSpPr>
          <p:nvPr/>
        </p:nvSpPr>
        <p:spPr>
          <a:xfrm>
            <a:off x="9844937" y="6147870"/>
            <a:ext cx="1816703" cy="390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FR" sz="1600" b="1">
                <a:solidFill>
                  <a:schemeClr val="bg1"/>
                </a:solidFill>
                <a:latin typeface="Calibri" panose="020F0502020204030204" pitchFamily="34" charset="0"/>
                <a:cs typeface="Calibri" panose="020F0502020204030204" pitchFamily="34" charset="0"/>
              </a:rPr>
              <a:t>socodevi.org</a:t>
            </a:r>
          </a:p>
        </p:txBody>
      </p:sp>
      <p:pic>
        <p:nvPicPr>
          <p:cNvPr id="10" name="Image 9">
            <a:extLst>
              <a:ext uri="{FF2B5EF4-FFF2-40B4-BE49-F238E27FC236}">
                <a16:creationId xmlns:a16="http://schemas.microsoft.com/office/drawing/2014/main" id="{A2725FFE-B44F-8E46-8FE4-CE3F82327C7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769245" y="5875507"/>
            <a:ext cx="246237" cy="246237"/>
          </a:xfrm>
          <a:prstGeom prst="rect">
            <a:avLst/>
          </a:prstGeom>
        </p:spPr>
      </p:pic>
      <p:pic>
        <p:nvPicPr>
          <p:cNvPr id="13" name="Image 12">
            <a:extLst>
              <a:ext uri="{FF2B5EF4-FFF2-40B4-BE49-F238E27FC236}">
                <a16:creationId xmlns:a16="http://schemas.microsoft.com/office/drawing/2014/main" id="{A6D67B56-5ABB-2D40-AFF0-32BA40C90DA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156413" y="5880139"/>
            <a:ext cx="243725" cy="243725"/>
          </a:xfrm>
          <a:prstGeom prst="rect">
            <a:avLst/>
          </a:prstGeom>
        </p:spPr>
      </p:pic>
      <p:pic>
        <p:nvPicPr>
          <p:cNvPr id="17" name="Image 16">
            <a:extLst>
              <a:ext uri="{FF2B5EF4-FFF2-40B4-BE49-F238E27FC236}">
                <a16:creationId xmlns:a16="http://schemas.microsoft.com/office/drawing/2014/main" id="{58B6D4AA-A010-F649-B8A6-DE20A9DA369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906967" y="5878246"/>
            <a:ext cx="246237" cy="246237"/>
          </a:xfrm>
          <a:prstGeom prst="rect">
            <a:avLst/>
          </a:prstGeom>
        </p:spPr>
      </p:pic>
      <p:pic>
        <p:nvPicPr>
          <p:cNvPr id="26" name="Image 25">
            <a:extLst>
              <a:ext uri="{FF2B5EF4-FFF2-40B4-BE49-F238E27FC236}">
                <a16:creationId xmlns:a16="http://schemas.microsoft.com/office/drawing/2014/main" id="{4CA4AEE7-BA8F-F445-BF14-B1DEFE00514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522311" y="5872767"/>
            <a:ext cx="246237" cy="246237"/>
          </a:xfrm>
          <a:prstGeom prst="rect">
            <a:avLst/>
          </a:prstGeom>
        </p:spPr>
      </p:pic>
      <p:sp>
        <p:nvSpPr>
          <p:cNvPr id="2" name="ZoneTexte 1">
            <a:extLst>
              <a:ext uri="{FF2B5EF4-FFF2-40B4-BE49-F238E27FC236}">
                <a16:creationId xmlns:a16="http://schemas.microsoft.com/office/drawing/2014/main" id="{00798318-D9F6-9BA3-9C68-871855460DA8}"/>
              </a:ext>
            </a:extLst>
          </p:cNvPr>
          <p:cNvSpPr txBox="1"/>
          <p:nvPr/>
        </p:nvSpPr>
        <p:spPr>
          <a:xfrm>
            <a:off x="3530669" y="1381889"/>
            <a:ext cx="5100181" cy="2215991"/>
          </a:xfrm>
          <a:prstGeom prst="rect">
            <a:avLst/>
          </a:prstGeom>
          <a:noFill/>
        </p:spPr>
        <p:txBody>
          <a:bodyPr wrap="square" rtlCol="0">
            <a:spAutoFit/>
          </a:bodyPr>
          <a:lstStyle/>
          <a:p>
            <a:r>
              <a:rPr lang="fr-FR" sz="13800" b="1">
                <a:solidFill>
                  <a:schemeClr val="bg1"/>
                </a:solidFill>
                <a:latin typeface="Calibri" panose="020F0502020204030204" pitchFamily="34" charset="0"/>
                <a:cs typeface="Calibri" panose="020F0502020204030204" pitchFamily="34" charset="0"/>
              </a:rPr>
              <a:t>Merci!</a:t>
            </a:r>
          </a:p>
        </p:txBody>
      </p:sp>
      <p:sp>
        <p:nvSpPr>
          <p:cNvPr id="3" name="ZoneTexte 2">
            <a:extLst>
              <a:ext uri="{FF2B5EF4-FFF2-40B4-BE49-F238E27FC236}">
                <a16:creationId xmlns:a16="http://schemas.microsoft.com/office/drawing/2014/main" id="{5CF9D173-CFE0-3C06-44F6-DED155554A2C}"/>
              </a:ext>
            </a:extLst>
          </p:cNvPr>
          <p:cNvSpPr txBox="1"/>
          <p:nvPr/>
        </p:nvSpPr>
        <p:spPr>
          <a:xfrm>
            <a:off x="9196425" y="5206633"/>
            <a:ext cx="2543771" cy="584775"/>
          </a:xfrm>
          <a:prstGeom prst="rect">
            <a:avLst/>
          </a:prstGeom>
          <a:noFill/>
        </p:spPr>
        <p:txBody>
          <a:bodyPr wrap="square" rtlCol="0">
            <a:spAutoFit/>
          </a:bodyPr>
          <a:lstStyle/>
          <a:p>
            <a:pPr algn="ctr"/>
            <a:r>
              <a:rPr lang="fr-FR" sz="1600" b="1">
                <a:solidFill>
                  <a:schemeClr val="bg1"/>
                </a:solidFill>
                <a:latin typeface="Calibri" panose="020F0502020204030204" pitchFamily="34" charset="0"/>
                <a:cs typeface="Calibri" panose="020F0502020204030204" pitchFamily="34" charset="0"/>
              </a:rPr>
              <a:t>Suivez-nous sur</a:t>
            </a:r>
            <a:br>
              <a:rPr lang="fr-FR" sz="1600" b="1">
                <a:solidFill>
                  <a:schemeClr val="bg1"/>
                </a:solidFill>
                <a:latin typeface="Calibri" panose="020F0502020204030204" pitchFamily="34" charset="0"/>
                <a:cs typeface="Calibri" panose="020F0502020204030204" pitchFamily="34" charset="0"/>
              </a:rPr>
            </a:br>
            <a:r>
              <a:rPr lang="fr-FR" sz="1600" b="1">
                <a:solidFill>
                  <a:schemeClr val="bg1"/>
                </a:solidFill>
                <a:latin typeface="Calibri" panose="020F0502020204030204" pitchFamily="34" charset="0"/>
                <a:cs typeface="Calibri" panose="020F0502020204030204" pitchFamily="34" charset="0"/>
              </a:rPr>
              <a:t>les réseaux sociaux</a:t>
            </a:r>
          </a:p>
        </p:txBody>
      </p:sp>
    </p:spTree>
    <p:extLst>
      <p:ext uri="{BB962C8B-B14F-4D97-AF65-F5344CB8AC3E}">
        <p14:creationId xmlns:p14="http://schemas.microsoft.com/office/powerpoint/2010/main" val="3603556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A95681-972E-225E-DEF9-9C0F87F6E76E}"/>
              </a:ext>
            </a:extLst>
          </p:cNvPr>
          <p:cNvPicPr>
            <a:picLocks noChangeAspect="1"/>
          </p:cNvPicPr>
          <p:nvPr/>
        </p:nvPicPr>
        <p:blipFill rotWithShape="1">
          <a:blip r:embed="rId2">
            <a:extLst>
              <a:ext uri="{28A0092B-C50C-407E-A947-70E740481C1C}">
                <a14:useLocalDpi xmlns:a14="http://schemas.microsoft.com/office/drawing/2010/main" val="0"/>
              </a:ext>
            </a:extLst>
          </a:blip>
          <a:srcRect b="-1000"/>
          <a:stretch/>
        </p:blipFill>
        <p:spPr>
          <a:xfrm>
            <a:off x="0" y="783721"/>
            <a:ext cx="6614157" cy="6155223"/>
          </a:xfrm>
          <a:prstGeom prst="rect">
            <a:avLst/>
          </a:prstGeom>
        </p:spPr>
      </p:pic>
      <p:sp>
        <p:nvSpPr>
          <p:cNvPr id="2" name="ZoneTexte 1">
            <a:extLst>
              <a:ext uri="{FF2B5EF4-FFF2-40B4-BE49-F238E27FC236}">
                <a16:creationId xmlns:a16="http://schemas.microsoft.com/office/drawing/2014/main" id="{6812D664-3BFB-AF4D-86CA-6C4AF48C7921}"/>
              </a:ext>
            </a:extLst>
          </p:cNvPr>
          <p:cNvSpPr txBox="1"/>
          <p:nvPr/>
        </p:nvSpPr>
        <p:spPr>
          <a:xfrm>
            <a:off x="6862859" y="2191017"/>
            <a:ext cx="4973757" cy="4666983"/>
          </a:xfrm>
          <a:prstGeom prst="rect">
            <a:avLst/>
          </a:prstGeom>
          <a:noFill/>
        </p:spPr>
        <p:txBody>
          <a:bodyPr wrap="square" rtlCol="0">
            <a:spAutoFit/>
          </a:bodyPr>
          <a:lstStyle/>
          <a:p>
            <a:pPr>
              <a:lnSpc>
                <a:spcPts val="3020"/>
              </a:lnSpc>
            </a:pPr>
            <a:r>
              <a:rPr lang="fr-CA">
                <a:solidFill>
                  <a:srgbClr val="074816"/>
                </a:solidFill>
                <a:latin typeface="Calibri" panose="020F0502020204030204" pitchFamily="34" charset="0"/>
                <a:ea typeface="MS PGothic" charset="0"/>
                <a:cs typeface="Calibri" panose="020F0502020204030204" pitchFamily="34" charset="0"/>
              </a:rPr>
              <a:t>En 1985, des entreprises coopératives et mutualistes québécoises s'unissaient pour fonder une organisation qui leur permettrait de partager leur expérience et leur expertise auprès d'organisations des pays du Sud dans leurs activités de développement. </a:t>
            </a:r>
            <a:br>
              <a:rPr lang="fr-CA">
                <a:solidFill>
                  <a:srgbClr val="074816"/>
                </a:solidFill>
                <a:latin typeface="Calibri" panose="020F0502020204030204" pitchFamily="34" charset="0"/>
                <a:ea typeface="MS PGothic" charset="0"/>
                <a:cs typeface="Calibri" panose="020F0502020204030204" pitchFamily="34" charset="0"/>
              </a:rPr>
            </a:br>
            <a:br>
              <a:rPr lang="fr-CA">
                <a:solidFill>
                  <a:srgbClr val="074816"/>
                </a:solidFill>
                <a:latin typeface="Calibri" panose="020F0502020204030204" pitchFamily="34" charset="0"/>
                <a:ea typeface="MS PGothic" charset="0"/>
                <a:cs typeface="Calibri" panose="020F0502020204030204" pitchFamily="34" charset="0"/>
              </a:rPr>
            </a:br>
            <a:r>
              <a:rPr lang="fr-CA">
                <a:solidFill>
                  <a:srgbClr val="074816"/>
                </a:solidFill>
                <a:latin typeface="Calibri" panose="020F0502020204030204" pitchFamily="34" charset="0"/>
                <a:ea typeface="MS PGothic" charset="0"/>
                <a:cs typeface="Calibri" panose="020F0502020204030204" pitchFamily="34" charset="0"/>
              </a:rPr>
              <a:t>C'est ainsi que prend forme SOCODEVI, la Société de coopération pour le développement international, une société canadienne privée sans but lucratif. </a:t>
            </a:r>
          </a:p>
          <a:p>
            <a:pPr>
              <a:lnSpc>
                <a:spcPts val="3020"/>
              </a:lnSpc>
            </a:pPr>
            <a:endParaRPr lang="fr-FR" sz="1600">
              <a:solidFill>
                <a:srgbClr val="005629"/>
              </a:solidFill>
            </a:endParaRPr>
          </a:p>
        </p:txBody>
      </p:sp>
      <p:sp>
        <p:nvSpPr>
          <p:cNvPr id="11" name="Titre 1">
            <a:extLst>
              <a:ext uri="{FF2B5EF4-FFF2-40B4-BE49-F238E27FC236}">
                <a16:creationId xmlns:a16="http://schemas.microsoft.com/office/drawing/2014/main" id="{099C0B18-596C-0E4E-AD22-0EEE32D3CDD7}"/>
              </a:ext>
            </a:extLst>
          </p:cNvPr>
          <p:cNvSpPr txBox="1">
            <a:spLocks/>
          </p:cNvSpPr>
          <p:nvPr/>
        </p:nvSpPr>
        <p:spPr>
          <a:xfrm>
            <a:off x="6936941" y="1146437"/>
            <a:ext cx="3775015" cy="5183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FR" sz="2800" b="1" spc="40">
                <a:solidFill>
                  <a:srgbClr val="074816"/>
                </a:solidFill>
                <a:latin typeface="Calibri" panose="020F0502020204030204" pitchFamily="34" charset="0"/>
                <a:cs typeface="Calibri" panose="020F0502020204030204" pitchFamily="34" charset="0"/>
              </a:rPr>
              <a:t>Notre histoire</a:t>
            </a:r>
          </a:p>
        </p:txBody>
      </p:sp>
      <p:sp>
        <p:nvSpPr>
          <p:cNvPr id="12" name="Rectangle 11">
            <a:extLst>
              <a:ext uri="{FF2B5EF4-FFF2-40B4-BE49-F238E27FC236}">
                <a16:creationId xmlns:a16="http://schemas.microsoft.com/office/drawing/2014/main" id="{858BE85F-2823-F44E-9F2B-68F9582F63B5}"/>
              </a:ext>
            </a:extLst>
          </p:cNvPr>
          <p:cNvSpPr/>
          <p:nvPr/>
        </p:nvSpPr>
        <p:spPr>
          <a:xfrm>
            <a:off x="6936941" y="954925"/>
            <a:ext cx="2468344" cy="45719"/>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711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35573 -0.00185 L 3.54167E-6 -0.00185 " pathEditMode="relative" rAng="0" ptsTypes="AA">
                                      <p:cBhvr>
                                        <p:cTn id="6" dur="1000" fill="hold"/>
                                        <p:tgtEl>
                                          <p:spTgt spid="12"/>
                                        </p:tgtEl>
                                        <p:attrNameLst>
                                          <p:attrName>ppt_x</p:attrName>
                                          <p:attrName>ppt_y</p:attrName>
                                        </p:attrNameLst>
                                      </p:cBhvr>
                                      <p:rCtr x="177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EC555D-740D-BE40-BE8D-437413E64D65}"/>
              </a:ext>
            </a:extLst>
          </p:cNvPr>
          <p:cNvSpPr>
            <a:spLocks noGrp="1" noRot="1" noMove="1" noResize="1" noEditPoints="1" noAdjustHandles="1" noChangeArrowheads="1" noChangeShapeType="1"/>
          </p:cNvSpPr>
          <p:nvPr/>
        </p:nvSpPr>
        <p:spPr>
          <a:xfrm>
            <a:off x="2489124" y="0"/>
            <a:ext cx="9702876" cy="6858000"/>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B95E4436-7729-D345-9277-ED909EBC0BE3}"/>
              </a:ext>
            </a:extLst>
          </p:cNvPr>
          <p:cNvSpPr>
            <a:spLocks noGrp="1"/>
          </p:cNvSpPr>
          <p:nvPr>
            <p:ph idx="1"/>
          </p:nvPr>
        </p:nvSpPr>
        <p:spPr>
          <a:xfrm>
            <a:off x="7069463" y="1423511"/>
            <a:ext cx="4384853" cy="4559617"/>
          </a:xfrm>
        </p:spPr>
        <p:txBody>
          <a:bodyPr anchor="ctr">
            <a:normAutofit/>
          </a:bodyPr>
          <a:lstStyle/>
          <a:p>
            <a:pPr marL="0" indent="0">
              <a:lnSpc>
                <a:spcPts val="3000"/>
              </a:lnSpc>
              <a:buNone/>
            </a:pPr>
            <a:r>
              <a:rPr lang="fr-CA" sz="2000">
                <a:solidFill>
                  <a:schemeClr val="bg1"/>
                </a:solidFill>
                <a:latin typeface="Calibri" panose="020F0502020204030204" pitchFamily="34" charset="0"/>
                <a:cs typeface="Calibri" panose="020F0502020204030204" pitchFamily="34" charset="0"/>
              </a:rPr>
              <a:t>SOCODEVI appuie et consolide des coopératives comme moteurs de développement socioéconomique durable et inclusif. </a:t>
            </a:r>
          </a:p>
          <a:p>
            <a:pPr marL="0" indent="0">
              <a:lnSpc>
                <a:spcPts val="3000"/>
              </a:lnSpc>
              <a:buNone/>
            </a:pPr>
            <a:r>
              <a:rPr lang="fr-CA" sz="2000">
                <a:solidFill>
                  <a:schemeClr val="bg1"/>
                </a:solidFill>
                <a:latin typeface="Calibri" panose="020F0502020204030204" pitchFamily="34" charset="0"/>
                <a:cs typeface="Calibri" panose="020F0502020204030204" pitchFamily="34" charset="0"/>
              </a:rPr>
              <a:t>Notre but ultime : améliorer les conditions de vie des familles dans les pays en développement.</a:t>
            </a:r>
            <a:endParaRPr lang="fr-CA" altLang="ja-JP" sz="2000">
              <a:solidFill>
                <a:schemeClr val="bg1"/>
              </a:solidFill>
              <a:latin typeface="Calibri" panose="020F0502020204030204" pitchFamily="34" charset="0"/>
              <a:cs typeface="Calibri" panose="020F0502020204030204" pitchFamily="34" charset="0"/>
            </a:endParaRPr>
          </a:p>
          <a:p>
            <a:pPr algn="ctr"/>
            <a:endParaRPr lang="fr-FR" sz="2000"/>
          </a:p>
        </p:txBody>
      </p:sp>
      <p:pic>
        <p:nvPicPr>
          <p:cNvPr id="12" name="Image 11">
            <a:extLst>
              <a:ext uri="{FF2B5EF4-FFF2-40B4-BE49-F238E27FC236}">
                <a16:creationId xmlns:a16="http://schemas.microsoft.com/office/drawing/2014/main" id="{77407040-59EA-C3D7-7A57-ED90D586EA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5915" y="1940930"/>
            <a:ext cx="5734869" cy="3225957"/>
          </a:xfrm>
          <a:prstGeom prst="rect">
            <a:avLst/>
          </a:prstGeom>
        </p:spPr>
      </p:pic>
    </p:spTree>
    <p:extLst>
      <p:ext uri="{BB962C8B-B14F-4D97-AF65-F5344CB8AC3E}">
        <p14:creationId xmlns:p14="http://schemas.microsoft.com/office/powerpoint/2010/main" val="306199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619AF509-4686-E540-8216-08EC7FB5CA51}"/>
              </a:ext>
            </a:extLst>
          </p:cNvPr>
          <p:cNvSpPr>
            <a:spLocks noGrp="1"/>
          </p:cNvSpPr>
          <p:nvPr>
            <p:ph type="subTitle" idx="1"/>
          </p:nvPr>
        </p:nvSpPr>
        <p:spPr>
          <a:xfrm>
            <a:off x="7279978" y="1618845"/>
            <a:ext cx="3745838" cy="1135543"/>
          </a:xfrm>
        </p:spPr>
        <p:txBody>
          <a:bodyPr anchor="ctr">
            <a:normAutofit/>
          </a:bodyPr>
          <a:lstStyle/>
          <a:p>
            <a:pPr algn="l">
              <a:lnSpc>
                <a:spcPct val="140000"/>
              </a:lnSpc>
            </a:pPr>
            <a:r>
              <a:rPr lang="fr-CA" sz="1600">
                <a:solidFill>
                  <a:srgbClr val="074816"/>
                </a:solidFill>
              </a:rPr>
              <a:t>Pour développer des entreprises coopératives et associatives inclusives, autonomes, rentables et pérennes</a:t>
            </a:r>
          </a:p>
        </p:txBody>
      </p:sp>
      <p:cxnSp>
        <p:nvCxnSpPr>
          <p:cNvPr id="10" name="Connecteur droit 9">
            <a:extLst>
              <a:ext uri="{FF2B5EF4-FFF2-40B4-BE49-F238E27FC236}">
                <a16:creationId xmlns:a16="http://schemas.microsoft.com/office/drawing/2014/main" id="{FCC40FDD-57E4-A847-986B-377EE87A7A8E}"/>
              </a:ext>
            </a:extLst>
          </p:cNvPr>
          <p:cNvCxnSpPr/>
          <p:nvPr/>
        </p:nvCxnSpPr>
        <p:spPr>
          <a:xfrm>
            <a:off x="7112775" y="1752440"/>
            <a:ext cx="0" cy="868355"/>
          </a:xfrm>
          <a:prstGeom prst="line">
            <a:avLst/>
          </a:prstGeom>
          <a:ln w="38100">
            <a:solidFill>
              <a:srgbClr val="074816"/>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5FBCC46-A87F-1540-9D3D-C66262CB6D22}"/>
              </a:ext>
            </a:extLst>
          </p:cNvPr>
          <p:cNvCxnSpPr/>
          <p:nvPr/>
        </p:nvCxnSpPr>
        <p:spPr>
          <a:xfrm>
            <a:off x="7112775" y="3450998"/>
            <a:ext cx="0" cy="868355"/>
          </a:xfrm>
          <a:prstGeom prst="line">
            <a:avLst/>
          </a:prstGeom>
          <a:ln w="38100">
            <a:solidFill>
              <a:srgbClr val="074816"/>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1B2CD6A-9303-D140-9F54-FC994C095296}"/>
              </a:ext>
            </a:extLst>
          </p:cNvPr>
          <p:cNvCxnSpPr/>
          <p:nvPr/>
        </p:nvCxnSpPr>
        <p:spPr>
          <a:xfrm>
            <a:off x="7103811" y="5070156"/>
            <a:ext cx="0" cy="868355"/>
          </a:xfrm>
          <a:prstGeom prst="line">
            <a:avLst/>
          </a:prstGeom>
          <a:ln w="38100">
            <a:solidFill>
              <a:srgbClr val="074816"/>
            </a:solidFill>
          </a:ln>
        </p:spPr>
        <p:style>
          <a:lnRef idx="1">
            <a:schemeClr val="accent1"/>
          </a:lnRef>
          <a:fillRef idx="0">
            <a:schemeClr val="accent1"/>
          </a:fillRef>
          <a:effectRef idx="0">
            <a:schemeClr val="accent1"/>
          </a:effectRef>
          <a:fontRef idx="minor">
            <a:schemeClr val="tx1"/>
          </a:fontRef>
        </p:style>
      </p:cxnSp>
      <p:sp>
        <p:nvSpPr>
          <p:cNvPr id="24" name="Sous-titre 2">
            <a:extLst>
              <a:ext uri="{FF2B5EF4-FFF2-40B4-BE49-F238E27FC236}">
                <a16:creationId xmlns:a16="http://schemas.microsoft.com/office/drawing/2014/main" id="{E7451B8C-625F-0B4D-B194-A8CE9A5A56F3}"/>
              </a:ext>
            </a:extLst>
          </p:cNvPr>
          <p:cNvSpPr txBox="1">
            <a:spLocks/>
          </p:cNvSpPr>
          <p:nvPr/>
        </p:nvSpPr>
        <p:spPr>
          <a:xfrm>
            <a:off x="7291121" y="3257627"/>
            <a:ext cx="4320988" cy="113554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fr-CA" sz="1600">
                <a:solidFill>
                  <a:srgbClr val="074816"/>
                </a:solidFill>
              </a:rPr>
              <a:t>Pour contribuer à réduire de façon tangible la vulnérabilité des familles</a:t>
            </a:r>
          </a:p>
        </p:txBody>
      </p:sp>
      <p:sp>
        <p:nvSpPr>
          <p:cNvPr id="25" name="Sous-titre 2">
            <a:extLst>
              <a:ext uri="{FF2B5EF4-FFF2-40B4-BE49-F238E27FC236}">
                <a16:creationId xmlns:a16="http://schemas.microsoft.com/office/drawing/2014/main" id="{A9428ACA-0E87-794F-8E55-944497FA88AF}"/>
              </a:ext>
            </a:extLst>
          </p:cNvPr>
          <p:cNvSpPr txBox="1">
            <a:spLocks/>
          </p:cNvSpPr>
          <p:nvPr/>
        </p:nvSpPr>
        <p:spPr>
          <a:xfrm>
            <a:off x="7320120" y="4927595"/>
            <a:ext cx="4042968" cy="113554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fr-CA" sz="1600">
                <a:solidFill>
                  <a:srgbClr val="074816"/>
                </a:solidFill>
              </a:rPr>
              <a:t>Pour renforcer des compétences, réduire les inégalités et construire un monde meilleur</a:t>
            </a:r>
          </a:p>
        </p:txBody>
      </p:sp>
      <p:pic>
        <p:nvPicPr>
          <p:cNvPr id="29" name="Image 28" descr="Une image contenant animal, invertébré, arthropode, vert&#10;&#10;Description générée automatiquement">
            <a:extLst>
              <a:ext uri="{FF2B5EF4-FFF2-40B4-BE49-F238E27FC236}">
                <a16:creationId xmlns:a16="http://schemas.microsoft.com/office/drawing/2014/main" id="{6A80A320-4D77-DC40-9048-8B4F9076F162}"/>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val="0"/>
              </a:ext>
            </a:extLst>
          </a:blip>
          <a:srcRect r="-2"/>
          <a:stretch/>
        </p:blipFill>
        <p:spPr>
          <a:xfrm>
            <a:off x="0" y="0"/>
            <a:ext cx="6095987" cy="6858000"/>
          </a:xfrm>
          <a:prstGeom prst="rect">
            <a:avLst/>
          </a:prstGeom>
        </p:spPr>
      </p:pic>
      <p:sp>
        <p:nvSpPr>
          <p:cNvPr id="6" name="Ellipse 5">
            <a:extLst>
              <a:ext uri="{FF2B5EF4-FFF2-40B4-BE49-F238E27FC236}">
                <a16:creationId xmlns:a16="http://schemas.microsoft.com/office/drawing/2014/main" id="{8CD1C297-8622-574B-95ED-1AFAD139834C}"/>
              </a:ext>
            </a:extLst>
          </p:cNvPr>
          <p:cNvSpPr/>
          <p:nvPr/>
        </p:nvSpPr>
        <p:spPr>
          <a:xfrm>
            <a:off x="4373859" y="1600918"/>
            <a:ext cx="1135543" cy="113554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6EF50E44-06BB-834D-85AF-CEA23FAC5498}"/>
              </a:ext>
            </a:extLst>
          </p:cNvPr>
          <p:cNvSpPr txBox="1">
            <a:spLocks/>
          </p:cNvSpPr>
          <p:nvPr/>
        </p:nvSpPr>
        <p:spPr>
          <a:xfrm>
            <a:off x="4373859" y="2041313"/>
            <a:ext cx="1135541" cy="273695"/>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fr-FR" sz="2000" b="1">
                <a:solidFill>
                  <a:schemeClr val="bg1"/>
                </a:solidFill>
                <a:latin typeface="Calibri" panose="020F0502020204030204" pitchFamily="34" charset="0"/>
                <a:cs typeface="Calibri" panose="020F0502020204030204" pitchFamily="34" charset="0"/>
              </a:rPr>
              <a:t>COOPÉRER</a:t>
            </a:r>
            <a:endParaRPr lang="fr-FR" sz="1600" b="1">
              <a:solidFill>
                <a:schemeClr val="bg1"/>
              </a:solidFill>
              <a:latin typeface="Calibri" panose="020F0502020204030204" pitchFamily="34" charset="0"/>
              <a:cs typeface="Calibri" panose="020F0502020204030204" pitchFamily="34" charset="0"/>
            </a:endParaRPr>
          </a:p>
        </p:txBody>
      </p:sp>
      <p:cxnSp>
        <p:nvCxnSpPr>
          <p:cNvPr id="12" name="Connecteur droit 11">
            <a:extLst>
              <a:ext uri="{FF2B5EF4-FFF2-40B4-BE49-F238E27FC236}">
                <a16:creationId xmlns:a16="http://schemas.microsoft.com/office/drawing/2014/main" id="{9BDA73A6-9FB4-EA44-BA08-476B5BE9EC77}"/>
              </a:ext>
            </a:extLst>
          </p:cNvPr>
          <p:cNvCxnSpPr>
            <a:cxnSpLocks/>
          </p:cNvCxnSpPr>
          <p:nvPr/>
        </p:nvCxnSpPr>
        <p:spPr>
          <a:xfrm flipH="1">
            <a:off x="6095987" y="2173168"/>
            <a:ext cx="1016788" cy="0"/>
          </a:xfrm>
          <a:prstGeom prst="line">
            <a:avLst/>
          </a:prstGeom>
          <a:ln w="22225">
            <a:solidFill>
              <a:srgbClr val="074816"/>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7FEF9843-DD3F-5648-B02A-1BD1AC96F73D}"/>
              </a:ext>
            </a:extLst>
          </p:cNvPr>
          <p:cNvSpPr/>
          <p:nvPr/>
        </p:nvSpPr>
        <p:spPr>
          <a:xfrm>
            <a:off x="4373859" y="3299476"/>
            <a:ext cx="1135543" cy="113554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9FB33983-28E9-A140-8F64-D949A64C3D35}"/>
              </a:ext>
            </a:extLst>
          </p:cNvPr>
          <p:cNvSpPr txBox="1">
            <a:spLocks/>
          </p:cNvSpPr>
          <p:nvPr/>
        </p:nvSpPr>
        <p:spPr>
          <a:xfrm>
            <a:off x="4373859" y="3739871"/>
            <a:ext cx="1135541" cy="273695"/>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fr-FR" sz="2000" b="1">
                <a:solidFill>
                  <a:schemeClr val="bg1"/>
                </a:solidFill>
                <a:latin typeface="Calibri" panose="020F0502020204030204" pitchFamily="34" charset="0"/>
                <a:cs typeface="Calibri" panose="020F0502020204030204" pitchFamily="34" charset="0"/>
              </a:rPr>
              <a:t>ENRICHIR</a:t>
            </a:r>
            <a:endParaRPr lang="fr-FR" sz="1600" b="1">
              <a:solidFill>
                <a:schemeClr val="bg1"/>
              </a:solidFill>
              <a:latin typeface="Calibri" panose="020F0502020204030204" pitchFamily="34" charset="0"/>
              <a:cs typeface="Calibri" panose="020F0502020204030204" pitchFamily="34" charset="0"/>
            </a:endParaRPr>
          </a:p>
        </p:txBody>
      </p:sp>
      <p:cxnSp>
        <p:nvCxnSpPr>
          <p:cNvPr id="15" name="Connecteur droit 14">
            <a:extLst>
              <a:ext uri="{FF2B5EF4-FFF2-40B4-BE49-F238E27FC236}">
                <a16:creationId xmlns:a16="http://schemas.microsoft.com/office/drawing/2014/main" id="{0A0247D5-4638-0341-8715-ECE771F7B511}"/>
              </a:ext>
            </a:extLst>
          </p:cNvPr>
          <p:cNvCxnSpPr>
            <a:cxnSpLocks/>
          </p:cNvCxnSpPr>
          <p:nvPr/>
        </p:nvCxnSpPr>
        <p:spPr>
          <a:xfrm flipH="1">
            <a:off x="6091127" y="3867247"/>
            <a:ext cx="1021648" cy="0"/>
          </a:xfrm>
          <a:prstGeom prst="line">
            <a:avLst/>
          </a:prstGeom>
          <a:ln w="22225">
            <a:solidFill>
              <a:srgbClr val="074816"/>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4B7F3C54-2CA6-6247-8247-0263B4A089A8}"/>
              </a:ext>
            </a:extLst>
          </p:cNvPr>
          <p:cNvSpPr/>
          <p:nvPr/>
        </p:nvSpPr>
        <p:spPr>
          <a:xfrm>
            <a:off x="4364895" y="4918634"/>
            <a:ext cx="1135543" cy="113554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re 1">
            <a:extLst>
              <a:ext uri="{FF2B5EF4-FFF2-40B4-BE49-F238E27FC236}">
                <a16:creationId xmlns:a16="http://schemas.microsoft.com/office/drawing/2014/main" id="{C9B1BE88-FA05-D24B-8DD5-58CCFFF300AC}"/>
              </a:ext>
            </a:extLst>
          </p:cNvPr>
          <p:cNvSpPr txBox="1">
            <a:spLocks/>
          </p:cNvSpPr>
          <p:nvPr/>
        </p:nvSpPr>
        <p:spPr>
          <a:xfrm>
            <a:off x="4364895" y="5359029"/>
            <a:ext cx="1135541" cy="273695"/>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fr-FR" sz="2000" b="1">
                <a:solidFill>
                  <a:schemeClr val="bg1"/>
                </a:solidFill>
                <a:latin typeface="Calibri" panose="020F0502020204030204" pitchFamily="34" charset="0"/>
                <a:cs typeface="Calibri" panose="020F0502020204030204" pitchFamily="34" charset="0"/>
              </a:rPr>
              <a:t>PARTAGER</a:t>
            </a:r>
            <a:endParaRPr lang="fr-FR" sz="1600" b="1">
              <a:solidFill>
                <a:schemeClr val="bg1"/>
              </a:solidFill>
              <a:latin typeface="Calibri" panose="020F0502020204030204" pitchFamily="34" charset="0"/>
              <a:cs typeface="Calibri" panose="020F0502020204030204" pitchFamily="34" charset="0"/>
            </a:endParaRPr>
          </a:p>
        </p:txBody>
      </p:sp>
      <p:cxnSp>
        <p:nvCxnSpPr>
          <p:cNvPr id="19" name="Connecteur droit 18">
            <a:extLst>
              <a:ext uri="{FF2B5EF4-FFF2-40B4-BE49-F238E27FC236}">
                <a16:creationId xmlns:a16="http://schemas.microsoft.com/office/drawing/2014/main" id="{53077477-BFD9-0240-A114-239518F3E0B4}"/>
              </a:ext>
            </a:extLst>
          </p:cNvPr>
          <p:cNvCxnSpPr>
            <a:cxnSpLocks/>
          </p:cNvCxnSpPr>
          <p:nvPr/>
        </p:nvCxnSpPr>
        <p:spPr>
          <a:xfrm flipH="1">
            <a:off x="6091127" y="5490884"/>
            <a:ext cx="1012684" cy="0"/>
          </a:xfrm>
          <a:prstGeom prst="line">
            <a:avLst/>
          </a:prstGeom>
          <a:ln w="22225">
            <a:solidFill>
              <a:srgbClr val="074816"/>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FCD6BD3F-D6AE-3E4A-ACDB-1CE2426E0465}"/>
              </a:ext>
            </a:extLst>
          </p:cNvPr>
          <p:cNvCxnSpPr>
            <a:cxnSpLocks/>
            <a:endCxn id="16" idx="6"/>
          </p:cNvCxnSpPr>
          <p:nvPr/>
        </p:nvCxnSpPr>
        <p:spPr>
          <a:xfrm flipH="1">
            <a:off x="5500438" y="5486406"/>
            <a:ext cx="590687"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B7E517A9-592D-174D-9EBE-ED3D2ECE29A3}"/>
              </a:ext>
            </a:extLst>
          </p:cNvPr>
          <p:cNvCxnSpPr>
            <a:cxnSpLocks/>
            <a:endCxn id="11" idx="6"/>
          </p:cNvCxnSpPr>
          <p:nvPr/>
        </p:nvCxnSpPr>
        <p:spPr>
          <a:xfrm flipH="1">
            <a:off x="5509402" y="3867248"/>
            <a:ext cx="58172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57911FE6-5864-A240-8A60-026015A5FDAB}"/>
              </a:ext>
            </a:extLst>
          </p:cNvPr>
          <p:cNvCxnSpPr>
            <a:cxnSpLocks/>
            <a:endCxn id="6" idx="6"/>
          </p:cNvCxnSpPr>
          <p:nvPr/>
        </p:nvCxnSpPr>
        <p:spPr>
          <a:xfrm flipH="1">
            <a:off x="5509402" y="2168690"/>
            <a:ext cx="5725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itre 1">
            <a:extLst>
              <a:ext uri="{FF2B5EF4-FFF2-40B4-BE49-F238E27FC236}">
                <a16:creationId xmlns:a16="http://schemas.microsoft.com/office/drawing/2014/main" id="{FCB80F82-A1D3-554D-84DC-8D4719B64AE7}"/>
              </a:ext>
            </a:extLst>
          </p:cNvPr>
          <p:cNvSpPr>
            <a:spLocks noGrp="1"/>
          </p:cNvSpPr>
          <p:nvPr>
            <p:ph type="ctrTitle"/>
          </p:nvPr>
        </p:nvSpPr>
        <p:spPr>
          <a:xfrm>
            <a:off x="946125" y="484452"/>
            <a:ext cx="2539305" cy="919829"/>
          </a:xfrm>
        </p:spPr>
        <p:txBody>
          <a:bodyPr>
            <a:noAutofit/>
          </a:bodyPr>
          <a:lstStyle/>
          <a:p>
            <a:pPr algn="l">
              <a:lnSpc>
                <a:spcPts val="2800"/>
              </a:lnSpc>
            </a:pPr>
            <a:r>
              <a:rPr lang="fr-FR" sz="2800" b="1">
                <a:solidFill>
                  <a:schemeClr val="bg1"/>
                </a:solidFill>
                <a:latin typeface="Calibri" panose="020F0502020204030204" pitchFamily="34" charset="0"/>
                <a:cs typeface="Calibri" panose="020F0502020204030204" pitchFamily="34" charset="0"/>
              </a:rPr>
              <a:t>Nos valeurs</a:t>
            </a:r>
          </a:p>
        </p:txBody>
      </p:sp>
      <p:sp>
        <p:nvSpPr>
          <p:cNvPr id="27" name="Rectangle 26">
            <a:extLst>
              <a:ext uri="{FF2B5EF4-FFF2-40B4-BE49-F238E27FC236}">
                <a16:creationId xmlns:a16="http://schemas.microsoft.com/office/drawing/2014/main" id="{CD790F14-DC0F-D040-84C3-70F170E2681A}"/>
              </a:ext>
            </a:extLst>
          </p:cNvPr>
          <p:cNvSpPr/>
          <p:nvPr/>
        </p:nvSpPr>
        <p:spPr>
          <a:xfrm>
            <a:off x="1017086" y="685997"/>
            <a:ext cx="246834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790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353 0.00347 L 4.58333E-6 -7.40741E-7 " pathEditMode="relative" rAng="0" ptsTypes="AA">
                                      <p:cBhvr>
                                        <p:cTn id="6" dur="1000" fill="hold"/>
                                        <p:tgtEl>
                                          <p:spTgt spid="27"/>
                                        </p:tgtEl>
                                        <p:attrNameLst>
                                          <p:attrName>ppt_x</p:attrName>
                                          <p:attrName>ppt_y</p:attrName>
                                        </p:attrNameLst>
                                      </p:cBhvr>
                                      <p:rCtr x="17643"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personne, habits, Visage humain, sourire&#10;&#10;Description générée automatiquement">
            <a:extLst>
              <a:ext uri="{FF2B5EF4-FFF2-40B4-BE49-F238E27FC236}">
                <a16:creationId xmlns:a16="http://schemas.microsoft.com/office/drawing/2014/main" id="{279E51B3-BF15-49E1-181D-C529EBBD4CF3}"/>
              </a:ext>
            </a:extLst>
          </p:cNvPr>
          <p:cNvPicPr>
            <a:picLocks noChangeAspect="1"/>
          </p:cNvPicPr>
          <p:nvPr/>
        </p:nvPicPr>
        <p:blipFill rotWithShape="1">
          <a:blip r:embed="rId2"/>
          <a:srcRect l="33820" r="33821"/>
          <a:stretch/>
        </p:blipFill>
        <p:spPr>
          <a:xfrm>
            <a:off x="-4124" y="0"/>
            <a:ext cx="3327456" cy="6855387"/>
          </a:xfrm>
          <a:prstGeom prst="rect">
            <a:avLst/>
          </a:prstGeom>
        </p:spPr>
      </p:pic>
      <p:pic>
        <p:nvPicPr>
          <p:cNvPr id="16" name="Image 1" descr="Humania assurance_inc_2PMS.eps">
            <a:extLst>
              <a:ext uri="{FF2B5EF4-FFF2-40B4-BE49-F238E27FC236}">
                <a16:creationId xmlns:a16="http://schemas.microsoft.com/office/drawing/2014/main" id="{80534771-3CC2-5241-B8FD-CF9CBD48B6E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32068" y="1634149"/>
            <a:ext cx="1844466" cy="307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age 16" descr="PROMUTUEL_JauneGris_rgb.jpeg">
            <a:extLst>
              <a:ext uri="{FF2B5EF4-FFF2-40B4-BE49-F238E27FC236}">
                <a16:creationId xmlns:a16="http://schemas.microsoft.com/office/drawing/2014/main" id="{401BF963-E639-3C40-A1C0-05BB5C7B44A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86675" y="1516717"/>
            <a:ext cx="1691126" cy="541131"/>
          </a:xfrm>
          <a:prstGeom prst="rect">
            <a:avLst/>
          </a:prstGeom>
        </p:spPr>
      </p:pic>
      <p:sp>
        <p:nvSpPr>
          <p:cNvPr id="20" name="Titre 1">
            <a:extLst>
              <a:ext uri="{FF2B5EF4-FFF2-40B4-BE49-F238E27FC236}">
                <a16:creationId xmlns:a16="http://schemas.microsoft.com/office/drawing/2014/main" id="{2B3B21B2-567A-744C-958E-8BE9F91DD094}"/>
              </a:ext>
            </a:extLst>
          </p:cNvPr>
          <p:cNvSpPr>
            <a:spLocks noGrp="1"/>
          </p:cNvSpPr>
          <p:nvPr>
            <p:ph type="ctrTitle"/>
          </p:nvPr>
        </p:nvSpPr>
        <p:spPr>
          <a:xfrm>
            <a:off x="3829931" y="713994"/>
            <a:ext cx="6382641" cy="390096"/>
          </a:xfrm>
        </p:spPr>
        <p:txBody>
          <a:bodyPr>
            <a:noAutofit/>
          </a:bodyPr>
          <a:lstStyle/>
          <a:p>
            <a:pPr algn="l">
              <a:lnSpc>
                <a:spcPts val="2800"/>
              </a:lnSpc>
            </a:pPr>
            <a:r>
              <a:rPr lang="fr-FR" sz="2800" b="1">
                <a:solidFill>
                  <a:srgbClr val="074816"/>
                </a:solidFill>
                <a:latin typeface="Calibri" panose="020F0502020204030204" pitchFamily="34" charset="0"/>
                <a:cs typeface="Calibri" panose="020F0502020204030204" pitchFamily="34" charset="0"/>
              </a:rPr>
              <a:t>Notre réseau coopératif et mutualiste </a:t>
            </a:r>
          </a:p>
        </p:txBody>
      </p:sp>
      <p:sp>
        <p:nvSpPr>
          <p:cNvPr id="22" name="Rectangle 21">
            <a:extLst>
              <a:ext uri="{FF2B5EF4-FFF2-40B4-BE49-F238E27FC236}">
                <a16:creationId xmlns:a16="http://schemas.microsoft.com/office/drawing/2014/main" id="{59485459-D2E3-7C41-A91F-A8024D51200D}"/>
              </a:ext>
            </a:extLst>
          </p:cNvPr>
          <p:cNvSpPr/>
          <p:nvPr/>
        </p:nvSpPr>
        <p:spPr>
          <a:xfrm>
            <a:off x="3909140" y="513946"/>
            <a:ext cx="2468344" cy="45719"/>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22DBA59D-2A65-CC4D-BAF6-5AEEC348E8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705" y="1209130"/>
            <a:ext cx="2195575" cy="1036114"/>
          </a:xfrm>
          <a:prstGeom prst="rect">
            <a:avLst/>
          </a:prstGeom>
        </p:spPr>
      </p:pic>
      <p:pic>
        <p:nvPicPr>
          <p:cNvPr id="8" name="Image 7">
            <a:extLst>
              <a:ext uri="{FF2B5EF4-FFF2-40B4-BE49-F238E27FC236}">
                <a16:creationId xmlns:a16="http://schemas.microsoft.com/office/drawing/2014/main" id="{650A7879-2F05-974B-9BC3-1EF1A35B8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5682" y="2317148"/>
            <a:ext cx="1547491" cy="997751"/>
          </a:xfrm>
          <a:prstGeom prst="rect">
            <a:avLst/>
          </a:prstGeom>
        </p:spPr>
      </p:pic>
      <p:pic>
        <p:nvPicPr>
          <p:cNvPr id="10" name="Image 9">
            <a:extLst>
              <a:ext uri="{FF2B5EF4-FFF2-40B4-BE49-F238E27FC236}">
                <a16:creationId xmlns:a16="http://schemas.microsoft.com/office/drawing/2014/main" id="{CC606AAD-D4EC-5146-9549-DD975EE11E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3663" y="2546697"/>
            <a:ext cx="1981657" cy="409670"/>
          </a:xfrm>
          <a:prstGeom prst="rect">
            <a:avLst/>
          </a:prstGeom>
        </p:spPr>
      </p:pic>
      <p:pic>
        <p:nvPicPr>
          <p:cNvPr id="2" name="Picture 4" descr="\\Serveur\donnees-mac\Documents Sophie Martin\Logo I.M. couleur\Citadelle .TIFF">
            <a:extLst>
              <a:ext uri="{FF2B5EF4-FFF2-40B4-BE49-F238E27FC236}">
                <a16:creationId xmlns:a16="http://schemas.microsoft.com/office/drawing/2014/main" id="{D7FE8BFE-28DA-BF60-69C9-26688FF6CBE4}"/>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5516" y="3354572"/>
            <a:ext cx="1197950" cy="119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5" descr="P:\Communications\Logos\Logo I.M. couleur TIFF et jpg\AGRO_Rubine_206-1_C.jpg">
            <a:extLst>
              <a:ext uri="{FF2B5EF4-FFF2-40B4-BE49-F238E27FC236}">
                <a16:creationId xmlns:a16="http://schemas.microsoft.com/office/drawing/2014/main" id="{30BDB073-004C-A940-2AC1-B56C6347CA67}"/>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7750" y="3354572"/>
            <a:ext cx="1317608" cy="1317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age 4">
            <a:extLst>
              <a:ext uri="{FF2B5EF4-FFF2-40B4-BE49-F238E27FC236}">
                <a16:creationId xmlns:a16="http://schemas.microsoft.com/office/drawing/2014/main" id="{CC30810E-6D2F-5F49-62E5-818E9456374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9206549" y="2083711"/>
            <a:ext cx="2451377" cy="1585203"/>
          </a:xfrm>
          <a:prstGeom prst="rect">
            <a:avLst/>
          </a:prstGeom>
        </p:spPr>
      </p:pic>
      <p:pic>
        <p:nvPicPr>
          <p:cNvPr id="11" name="Picture 8" descr="\\Serveur\donnees-mac\Documents Sophie Martin\Logo I.M. couleur\FCFQ .TIFF">
            <a:extLst>
              <a:ext uri="{FF2B5EF4-FFF2-40B4-BE49-F238E27FC236}">
                <a16:creationId xmlns:a16="http://schemas.microsoft.com/office/drawing/2014/main" id="{7B753DB6-1E57-E84B-C2B4-5F98FAD6F4AB}"/>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3942" y="5969896"/>
            <a:ext cx="1884851" cy="546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P:\Communications\Logos\Logo I.M. couleur TIFF et jpg\Logo FQCF.jpg">
            <a:extLst>
              <a:ext uri="{FF2B5EF4-FFF2-40B4-BE49-F238E27FC236}">
                <a16:creationId xmlns:a16="http://schemas.microsoft.com/office/drawing/2014/main" id="{6390439D-4A85-E22C-0751-DF0F02C25300}"/>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9763019" y="4749270"/>
            <a:ext cx="1477729" cy="886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Image 12">
            <a:extLst>
              <a:ext uri="{FF2B5EF4-FFF2-40B4-BE49-F238E27FC236}">
                <a16:creationId xmlns:a16="http://schemas.microsoft.com/office/drawing/2014/main" id="{79A477ED-CED3-03C2-4280-FE7750A8CACC}"/>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701155" y="3720614"/>
            <a:ext cx="1462163" cy="771667"/>
          </a:xfrm>
          <a:prstGeom prst="rect">
            <a:avLst/>
          </a:prstGeom>
        </p:spPr>
      </p:pic>
      <p:pic>
        <p:nvPicPr>
          <p:cNvPr id="14" name="Image 13">
            <a:extLst>
              <a:ext uri="{FF2B5EF4-FFF2-40B4-BE49-F238E27FC236}">
                <a16:creationId xmlns:a16="http://schemas.microsoft.com/office/drawing/2014/main" id="{3D681C86-4B80-E87D-F738-136840948F53}"/>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905040" y="5130869"/>
            <a:ext cx="1538902" cy="347044"/>
          </a:xfrm>
          <a:prstGeom prst="rect">
            <a:avLst/>
          </a:prstGeom>
        </p:spPr>
      </p:pic>
      <p:pic>
        <p:nvPicPr>
          <p:cNvPr id="15" name="Image 14">
            <a:extLst>
              <a:ext uri="{FF2B5EF4-FFF2-40B4-BE49-F238E27FC236}">
                <a16:creationId xmlns:a16="http://schemas.microsoft.com/office/drawing/2014/main" id="{1AF6F7C7-3B32-2BE4-6740-83F273756719}"/>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4115682" y="5120282"/>
            <a:ext cx="1763530" cy="515355"/>
          </a:xfrm>
          <a:prstGeom prst="rect">
            <a:avLst/>
          </a:prstGeom>
        </p:spPr>
      </p:pic>
      <p:pic>
        <p:nvPicPr>
          <p:cNvPr id="21" name="Image 20">
            <a:extLst>
              <a:ext uri="{FF2B5EF4-FFF2-40B4-BE49-F238E27FC236}">
                <a16:creationId xmlns:a16="http://schemas.microsoft.com/office/drawing/2014/main" id="{EB306A29-ECDA-3907-CDE2-B2CA66B7B4D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84567" y="6022338"/>
            <a:ext cx="2089150" cy="493677"/>
          </a:xfrm>
          <a:prstGeom prst="rect">
            <a:avLst/>
          </a:prstGeom>
        </p:spPr>
      </p:pic>
      <p:sp>
        <p:nvSpPr>
          <p:cNvPr id="23" name="Titre 1">
            <a:extLst>
              <a:ext uri="{FF2B5EF4-FFF2-40B4-BE49-F238E27FC236}">
                <a16:creationId xmlns:a16="http://schemas.microsoft.com/office/drawing/2014/main" id="{7475F1F4-3189-534E-913B-25108999BD4B}"/>
              </a:ext>
            </a:extLst>
          </p:cNvPr>
          <p:cNvSpPr txBox="1">
            <a:spLocks/>
          </p:cNvSpPr>
          <p:nvPr/>
        </p:nvSpPr>
        <p:spPr>
          <a:xfrm>
            <a:off x="6576356" y="7103961"/>
            <a:ext cx="3330385" cy="3900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2800"/>
              </a:lnSpc>
            </a:pPr>
            <a:r>
              <a:rPr lang="fr-CA" sz="1800" b="1" i="0">
                <a:solidFill>
                  <a:srgbClr val="0E571D"/>
                </a:solidFill>
                <a:effectLst/>
                <a:latin typeface="+mn-lt"/>
              </a:rPr>
              <a:t>Membres auxiliaires</a:t>
            </a:r>
            <a:endParaRPr lang="fr-FR" sz="1800" b="1">
              <a:solidFill>
                <a:srgbClr val="074816"/>
              </a:solidFill>
              <a:latin typeface="+mn-lt"/>
              <a:cs typeface="Calibri" panose="020F0502020204030204" pitchFamily="34" charset="0"/>
            </a:endParaRPr>
          </a:p>
        </p:txBody>
      </p:sp>
    </p:spTree>
    <p:extLst>
      <p:ext uri="{BB962C8B-B14F-4D97-AF65-F5344CB8AC3E}">
        <p14:creationId xmlns:p14="http://schemas.microsoft.com/office/powerpoint/2010/main" val="37577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38242 -4.44444E-6 L -4.79167E-6 -4.44444E-6 " pathEditMode="relative" rAng="0" ptsTypes="AA">
                                      <p:cBhvr>
                                        <p:cTn id="6" dur="1000" fill="hold"/>
                                        <p:tgtEl>
                                          <p:spTgt spid="22"/>
                                        </p:tgtEl>
                                        <p:attrNameLst>
                                          <p:attrName>ppt_x</p:attrName>
                                          <p:attrName>ppt_y</p:attrName>
                                        </p:attrNameLst>
                                      </p:cBhvr>
                                      <p:rCtr x="19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21EA263-619D-9942-999D-C8462A1C6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565" y="2399291"/>
            <a:ext cx="511337" cy="347709"/>
          </a:xfrm>
          <a:prstGeom prst="rect">
            <a:avLst/>
          </a:prstGeom>
        </p:spPr>
      </p:pic>
      <p:pic>
        <p:nvPicPr>
          <p:cNvPr id="7" name="Image 6">
            <a:extLst>
              <a:ext uri="{FF2B5EF4-FFF2-40B4-BE49-F238E27FC236}">
                <a16:creationId xmlns:a16="http://schemas.microsoft.com/office/drawing/2014/main" id="{3ECCF29C-00C2-FB43-B3B2-0082D81A1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680" y="2304575"/>
            <a:ext cx="446258" cy="427664"/>
          </a:xfrm>
          <a:prstGeom prst="rect">
            <a:avLst/>
          </a:prstGeom>
        </p:spPr>
      </p:pic>
      <p:pic>
        <p:nvPicPr>
          <p:cNvPr id="9" name="Image 8">
            <a:extLst>
              <a:ext uri="{FF2B5EF4-FFF2-40B4-BE49-F238E27FC236}">
                <a16:creationId xmlns:a16="http://schemas.microsoft.com/office/drawing/2014/main" id="{B5CCB5DA-D930-8149-92A8-C46790004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955" y="4719727"/>
            <a:ext cx="404979" cy="359982"/>
          </a:xfrm>
          <a:prstGeom prst="rect">
            <a:avLst/>
          </a:prstGeom>
        </p:spPr>
      </p:pic>
      <p:sp>
        <p:nvSpPr>
          <p:cNvPr id="4" name="ZoneTexte 3">
            <a:extLst>
              <a:ext uri="{FF2B5EF4-FFF2-40B4-BE49-F238E27FC236}">
                <a16:creationId xmlns:a16="http://schemas.microsoft.com/office/drawing/2014/main" id="{01C401ED-9196-A148-B0F6-E66B3745259C}"/>
              </a:ext>
            </a:extLst>
          </p:cNvPr>
          <p:cNvSpPr txBox="1"/>
          <p:nvPr/>
        </p:nvSpPr>
        <p:spPr>
          <a:xfrm>
            <a:off x="6879337" y="2871811"/>
            <a:ext cx="1373439" cy="584775"/>
          </a:xfrm>
          <a:prstGeom prst="rect">
            <a:avLst/>
          </a:prstGeom>
          <a:noFill/>
        </p:spPr>
        <p:txBody>
          <a:bodyPr wrap="square" rtlCol="0" anchor="t">
            <a:noAutofit/>
          </a:bodyPr>
          <a:lstStyle/>
          <a:p>
            <a:pPr algn="ctr"/>
            <a:r>
              <a:rPr lang="fr-FR" sz="1600" b="1">
                <a:solidFill>
                  <a:srgbClr val="074816"/>
                </a:solidFill>
              </a:rPr>
              <a:t>ENTREPRISES FAMILIALES</a:t>
            </a:r>
          </a:p>
        </p:txBody>
      </p:sp>
      <p:sp>
        <p:nvSpPr>
          <p:cNvPr id="21" name="ZoneTexte 20">
            <a:extLst>
              <a:ext uri="{FF2B5EF4-FFF2-40B4-BE49-F238E27FC236}">
                <a16:creationId xmlns:a16="http://schemas.microsoft.com/office/drawing/2014/main" id="{B6C221B7-8BFE-6F44-BF65-55B67193CBFC}"/>
              </a:ext>
            </a:extLst>
          </p:cNvPr>
          <p:cNvSpPr txBox="1"/>
          <p:nvPr/>
        </p:nvSpPr>
        <p:spPr>
          <a:xfrm>
            <a:off x="9232480" y="2811792"/>
            <a:ext cx="1553388" cy="584775"/>
          </a:xfrm>
          <a:prstGeom prst="rect">
            <a:avLst/>
          </a:prstGeom>
          <a:noFill/>
        </p:spPr>
        <p:txBody>
          <a:bodyPr wrap="square" rtlCol="0" anchor="t">
            <a:noAutofit/>
          </a:bodyPr>
          <a:lstStyle/>
          <a:p>
            <a:pPr algn="ctr"/>
            <a:r>
              <a:rPr lang="fr-FR" sz="1600" b="1">
                <a:solidFill>
                  <a:srgbClr val="074816"/>
                </a:solidFill>
              </a:rPr>
              <a:t>ENTREPRISES</a:t>
            </a:r>
            <a:br>
              <a:rPr lang="fr-FR" sz="1600" b="1">
                <a:solidFill>
                  <a:srgbClr val="074816"/>
                </a:solidFill>
              </a:rPr>
            </a:br>
            <a:r>
              <a:rPr lang="fr-FR" sz="1600" b="1">
                <a:solidFill>
                  <a:srgbClr val="074816"/>
                </a:solidFill>
              </a:rPr>
              <a:t> COOPÉRATIVES</a:t>
            </a:r>
          </a:p>
        </p:txBody>
      </p:sp>
      <p:sp>
        <p:nvSpPr>
          <p:cNvPr id="22" name="ZoneTexte 21">
            <a:extLst>
              <a:ext uri="{FF2B5EF4-FFF2-40B4-BE49-F238E27FC236}">
                <a16:creationId xmlns:a16="http://schemas.microsoft.com/office/drawing/2014/main" id="{796302E2-F956-0547-A57D-37AC2DB7CA89}"/>
              </a:ext>
            </a:extLst>
          </p:cNvPr>
          <p:cNvSpPr txBox="1"/>
          <p:nvPr/>
        </p:nvSpPr>
        <p:spPr>
          <a:xfrm>
            <a:off x="8125548" y="5159262"/>
            <a:ext cx="1283792" cy="584775"/>
          </a:xfrm>
          <a:prstGeom prst="rect">
            <a:avLst/>
          </a:prstGeom>
          <a:noFill/>
        </p:spPr>
        <p:txBody>
          <a:bodyPr wrap="square" rtlCol="0">
            <a:noAutofit/>
          </a:bodyPr>
          <a:lstStyle/>
          <a:p>
            <a:pPr algn="ctr"/>
            <a:r>
              <a:rPr lang="fr-FR" sz="1600" b="1">
                <a:solidFill>
                  <a:srgbClr val="074816"/>
                </a:solidFill>
              </a:rPr>
              <a:t>PARTIES PRENANTES</a:t>
            </a:r>
          </a:p>
        </p:txBody>
      </p:sp>
      <p:sp>
        <p:nvSpPr>
          <p:cNvPr id="31" name="Titre 1">
            <a:extLst>
              <a:ext uri="{FF2B5EF4-FFF2-40B4-BE49-F238E27FC236}">
                <a16:creationId xmlns:a16="http://schemas.microsoft.com/office/drawing/2014/main" id="{584D1DB9-36F5-5C41-9114-2C4236B1BFD2}"/>
              </a:ext>
            </a:extLst>
          </p:cNvPr>
          <p:cNvSpPr>
            <a:spLocks noGrp="1"/>
          </p:cNvSpPr>
          <p:nvPr>
            <p:ph type="ctrTitle"/>
          </p:nvPr>
        </p:nvSpPr>
        <p:spPr>
          <a:xfrm>
            <a:off x="5287713" y="343351"/>
            <a:ext cx="3093568" cy="1060034"/>
          </a:xfrm>
        </p:spPr>
        <p:txBody>
          <a:bodyPr>
            <a:noAutofit/>
          </a:bodyPr>
          <a:lstStyle/>
          <a:p>
            <a:pPr algn="l">
              <a:lnSpc>
                <a:spcPts val="2800"/>
              </a:lnSpc>
            </a:pPr>
            <a:br>
              <a:rPr lang="fr-FR" sz="2400" b="1">
                <a:solidFill>
                  <a:srgbClr val="074816"/>
                </a:solidFill>
                <a:latin typeface="Calibri" panose="020F0502020204030204" pitchFamily="34" charset="0"/>
                <a:cs typeface="Calibri" panose="020F0502020204030204" pitchFamily="34" charset="0"/>
              </a:rPr>
            </a:br>
            <a:br>
              <a:rPr lang="fr-FR" sz="2800" b="1">
                <a:solidFill>
                  <a:srgbClr val="074816"/>
                </a:solidFill>
                <a:latin typeface="Calibri" panose="020F0502020204030204" pitchFamily="34" charset="0"/>
                <a:cs typeface="Calibri" panose="020F0502020204030204" pitchFamily="34" charset="0"/>
              </a:rPr>
            </a:br>
            <a:r>
              <a:rPr lang="fr-FR" sz="2800" b="1">
                <a:solidFill>
                  <a:srgbClr val="074816"/>
                </a:solidFill>
                <a:latin typeface="Calibri" panose="020F0502020204030204" pitchFamily="34" charset="0"/>
                <a:cs typeface="Calibri" panose="020F0502020204030204" pitchFamily="34" charset="0"/>
              </a:rPr>
              <a:t>Notre approche</a:t>
            </a:r>
            <a:endParaRPr lang="fr-FR" sz="2400" b="1">
              <a:solidFill>
                <a:srgbClr val="074816"/>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7E8FB98-32E4-094C-AD38-B8B684886D0F}"/>
              </a:ext>
            </a:extLst>
          </p:cNvPr>
          <p:cNvSpPr/>
          <p:nvPr/>
        </p:nvSpPr>
        <p:spPr>
          <a:xfrm>
            <a:off x="5331352" y="790501"/>
            <a:ext cx="2468344" cy="45719"/>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636F89B9-F425-6E43-934B-3BF0E0B67885}"/>
              </a:ext>
            </a:extLst>
          </p:cNvPr>
          <p:cNvSpPr/>
          <p:nvPr/>
        </p:nvSpPr>
        <p:spPr>
          <a:xfrm>
            <a:off x="7392839" y="3739449"/>
            <a:ext cx="2749209" cy="2749209"/>
          </a:xfrm>
          <a:prstGeom prst="ellipse">
            <a:avLst/>
          </a:prstGeom>
          <a:solidFill>
            <a:schemeClr val="bg1">
              <a:alpha val="2000"/>
            </a:schemeClr>
          </a:solidFill>
          <a:ln w="28575">
            <a:solidFill>
              <a:srgbClr val="207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764F65F-E20A-164A-8F29-A8D1D41C7ADA}"/>
              </a:ext>
            </a:extLst>
          </p:cNvPr>
          <p:cNvSpPr/>
          <p:nvPr/>
        </p:nvSpPr>
        <p:spPr>
          <a:xfrm>
            <a:off x="6140566" y="1558373"/>
            <a:ext cx="2749209" cy="2749209"/>
          </a:xfrm>
          <a:prstGeom prst="ellipse">
            <a:avLst/>
          </a:prstGeom>
          <a:solidFill>
            <a:schemeClr val="bg1">
              <a:alpha val="2000"/>
            </a:schemeClr>
          </a:solidFill>
          <a:ln w="28575">
            <a:solidFill>
              <a:srgbClr val="3EB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872451F5-5848-0B4B-AE76-CFC791297B71}"/>
              </a:ext>
            </a:extLst>
          </p:cNvPr>
          <p:cNvSpPr/>
          <p:nvPr/>
        </p:nvSpPr>
        <p:spPr>
          <a:xfrm>
            <a:off x="8608475" y="1573915"/>
            <a:ext cx="2749209" cy="2749209"/>
          </a:xfrm>
          <a:prstGeom prst="ellipse">
            <a:avLst/>
          </a:prstGeom>
          <a:solidFill>
            <a:schemeClr val="bg1">
              <a:alpha val="2000"/>
            </a:schemeClr>
          </a:solidFill>
          <a:ln w="28575">
            <a:solidFill>
              <a:srgbClr val="DFCE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286E0423-C4BF-FC4C-9E09-C8DD5EB98BF3}"/>
              </a:ext>
            </a:extLst>
          </p:cNvPr>
          <p:cNvSpPr/>
          <p:nvPr/>
        </p:nvSpPr>
        <p:spPr>
          <a:xfrm>
            <a:off x="8079666" y="3121769"/>
            <a:ext cx="1375556" cy="1375556"/>
          </a:xfrm>
          <a:prstGeom prst="ellipse">
            <a:avLst/>
          </a:prstGeom>
          <a:solidFill>
            <a:srgbClr val="07481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407F0594-624B-374A-A008-7979288243B2}"/>
              </a:ext>
            </a:extLst>
          </p:cNvPr>
          <p:cNvSpPr txBox="1"/>
          <p:nvPr/>
        </p:nvSpPr>
        <p:spPr>
          <a:xfrm>
            <a:off x="8097007" y="3464651"/>
            <a:ext cx="1340875" cy="584775"/>
          </a:xfrm>
          <a:prstGeom prst="rect">
            <a:avLst/>
          </a:prstGeom>
          <a:noFill/>
        </p:spPr>
        <p:txBody>
          <a:bodyPr wrap="square" rtlCol="0">
            <a:spAutoFit/>
          </a:bodyPr>
          <a:lstStyle/>
          <a:p>
            <a:pPr algn="ctr"/>
            <a:r>
              <a:rPr lang="fr-FR" sz="1600" b="1">
                <a:solidFill>
                  <a:schemeClr val="bg1"/>
                </a:solidFill>
              </a:rPr>
              <a:t>Notre approche</a:t>
            </a:r>
          </a:p>
        </p:txBody>
      </p:sp>
      <p:grpSp>
        <p:nvGrpSpPr>
          <p:cNvPr id="16" name="Groupe 15">
            <a:extLst>
              <a:ext uri="{FF2B5EF4-FFF2-40B4-BE49-F238E27FC236}">
                <a16:creationId xmlns:a16="http://schemas.microsoft.com/office/drawing/2014/main" id="{DDAE1A1A-3C2B-1B4A-BDDC-B0C73E6770FC}"/>
              </a:ext>
            </a:extLst>
          </p:cNvPr>
          <p:cNvGrpSpPr/>
          <p:nvPr/>
        </p:nvGrpSpPr>
        <p:grpSpPr>
          <a:xfrm>
            <a:off x="1048845" y="2516171"/>
            <a:ext cx="4163235" cy="2059200"/>
            <a:chOff x="989163" y="2490771"/>
            <a:chExt cx="4163235" cy="2059200"/>
          </a:xfrm>
        </p:grpSpPr>
        <p:sp>
          <p:nvSpPr>
            <p:cNvPr id="24" name="ZoneTexte 23">
              <a:extLst>
                <a:ext uri="{FF2B5EF4-FFF2-40B4-BE49-F238E27FC236}">
                  <a16:creationId xmlns:a16="http://schemas.microsoft.com/office/drawing/2014/main" id="{08EE992B-2038-0746-A123-08CC450B89D6}"/>
                </a:ext>
              </a:extLst>
            </p:cNvPr>
            <p:cNvSpPr txBox="1"/>
            <p:nvPr/>
          </p:nvSpPr>
          <p:spPr>
            <a:xfrm>
              <a:off x="989163" y="2490771"/>
              <a:ext cx="4163235" cy="2059200"/>
            </a:xfrm>
            <a:prstGeom prst="rect">
              <a:avLst/>
            </a:prstGeom>
            <a:solidFill>
              <a:schemeClr val="bg1">
                <a:alpha val="95000"/>
              </a:schemeClr>
            </a:solidFill>
            <a:ln w="28575">
              <a:solidFill>
                <a:srgbClr val="DFCE15"/>
              </a:solidFill>
            </a:ln>
          </p:spPr>
          <p:txBody>
            <a:bodyPr wrap="square" lIns="324000" rIns="324000" bIns="251999" rtlCol="0" anchor="b">
              <a:noAutofit/>
            </a:bodyPr>
            <a:lstStyle/>
            <a:p>
              <a:pPr algn="ctr">
                <a:lnSpc>
                  <a:spcPct val="107000"/>
                </a:lnSpc>
                <a:spcAft>
                  <a:spcPts val="800"/>
                </a:spcAft>
              </a:pPr>
              <a:r>
                <a:rPr lang="fr-CA" sz="1400" kern="100">
                  <a:solidFill>
                    <a:srgbClr val="074816"/>
                  </a:solidFill>
                  <a:latin typeface="Calibri" panose="020F0502020204030204" pitchFamily="34" charset="0"/>
                  <a:ea typeface="Calibri" panose="020F0502020204030204" pitchFamily="34" charset="0"/>
                  <a:cs typeface="Times New Roman" panose="02020603050405020304" pitchFamily="18" charset="0"/>
                </a:rPr>
                <a:t>En accompagnant la création, le développement et la consolidation d’entreprises coopératives, nous soutenons la structuration d’activités novatrices inclusives, autonomes, rentables et pérennes. </a:t>
              </a:r>
            </a:p>
          </p:txBody>
        </p:sp>
        <p:pic>
          <p:nvPicPr>
            <p:cNvPr id="27" name="Image 26">
              <a:extLst>
                <a:ext uri="{FF2B5EF4-FFF2-40B4-BE49-F238E27FC236}">
                  <a16:creationId xmlns:a16="http://schemas.microsoft.com/office/drawing/2014/main" id="{9ED6FF74-3FFF-B84F-8F6A-0F7106F40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929" y="2657979"/>
              <a:ext cx="446258" cy="427664"/>
            </a:xfrm>
            <a:prstGeom prst="rect">
              <a:avLst/>
            </a:prstGeom>
          </p:spPr>
        </p:pic>
      </p:grpSp>
      <p:grpSp>
        <p:nvGrpSpPr>
          <p:cNvPr id="38" name="Groupe 37">
            <a:extLst>
              <a:ext uri="{FF2B5EF4-FFF2-40B4-BE49-F238E27FC236}">
                <a16:creationId xmlns:a16="http://schemas.microsoft.com/office/drawing/2014/main" id="{FF17C153-F812-EA4F-90A2-82E9EEA43DD5}"/>
              </a:ext>
            </a:extLst>
          </p:cNvPr>
          <p:cNvGrpSpPr/>
          <p:nvPr/>
        </p:nvGrpSpPr>
        <p:grpSpPr>
          <a:xfrm>
            <a:off x="1048844" y="4669741"/>
            <a:ext cx="4163235" cy="2059200"/>
            <a:chOff x="773731" y="4606241"/>
            <a:chExt cx="3869698" cy="2059200"/>
          </a:xfrm>
        </p:grpSpPr>
        <p:sp>
          <p:nvSpPr>
            <p:cNvPr id="25" name="ZoneTexte 24">
              <a:extLst>
                <a:ext uri="{FF2B5EF4-FFF2-40B4-BE49-F238E27FC236}">
                  <a16:creationId xmlns:a16="http://schemas.microsoft.com/office/drawing/2014/main" id="{F0E3B72E-734B-EF4D-8B68-05AB01473A88}"/>
                </a:ext>
              </a:extLst>
            </p:cNvPr>
            <p:cNvSpPr txBox="1"/>
            <p:nvPr/>
          </p:nvSpPr>
          <p:spPr>
            <a:xfrm>
              <a:off x="773731" y="4606241"/>
              <a:ext cx="3869698" cy="2059200"/>
            </a:xfrm>
            <a:prstGeom prst="rect">
              <a:avLst/>
            </a:prstGeom>
            <a:solidFill>
              <a:schemeClr val="bg1">
                <a:alpha val="95000"/>
              </a:schemeClr>
            </a:solidFill>
            <a:ln w="28575">
              <a:solidFill>
                <a:srgbClr val="207E24"/>
              </a:solidFill>
            </a:ln>
          </p:spPr>
          <p:txBody>
            <a:bodyPr wrap="square" lIns="324000" rIns="324000" bIns="251999" rtlCol="0" anchor="b">
              <a:noAutofit/>
            </a:bodyPr>
            <a:lstStyle/>
            <a:p>
              <a:pPr algn="ctr">
                <a:lnSpc>
                  <a:spcPct val="107000"/>
                </a:lnSpc>
                <a:spcAft>
                  <a:spcPts val="800"/>
                </a:spcAft>
              </a:pPr>
              <a:r>
                <a:rPr lang="fr-CA" sz="1400" kern="100">
                  <a:solidFill>
                    <a:srgbClr val="074816"/>
                  </a:solidFill>
                  <a:latin typeface="Calibri" panose="020F0502020204030204" pitchFamily="34" charset="0"/>
                  <a:ea typeface="Calibri" panose="020F0502020204030204" pitchFamily="34" charset="0"/>
                  <a:cs typeface="Times New Roman" panose="02020603050405020304" pitchFamily="18" charset="0"/>
                </a:rPr>
                <a:t>En développant des partenariats inclusifs et synergiques entre les organisations de la société civile, les gouvernements et le secteur privé, nous travaillons au bénéfice des communautés qui sont dans le besoin.  </a:t>
              </a:r>
            </a:p>
          </p:txBody>
        </p:sp>
        <p:pic>
          <p:nvPicPr>
            <p:cNvPr id="30" name="Image 29">
              <a:extLst>
                <a:ext uri="{FF2B5EF4-FFF2-40B4-BE49-F238E27FC236}">
                  <a16:creationId xmlns:a16="http://schemas.microsoft.com/office/drawing/2014/main" id="{791E30C0-DC1A-D74E-B12F-2CCDBD9B3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6089" y="4836218"/>
              <a:ext cx="404979" cy="359982"/>
            </a:xfrm>
            <a:prstGeom prst="rect">
              <a:avLst/>
            </a:prstGeom>
          </p:spPr>
        </p:pic>
      </p:grpSp>
      <p:grpSp>
        <p:nvGrpSpPr>
          <p:cNvPr id="14" name="Groupe 13">
            <a:extLst>
              <a:ext uri="{FF2B5EF4-FFF2-40B4-BE49-F238E27FC236}">
                <a16:creationId xmlns:a16="http://schemas.microsoft.com/office/drawing/2014/main" id="{C148FCE1-FBEC-2C4E-B5C9-DEF07AA1A008}"/>
              </a:ext>
            </a:extLst>
          </p:cNvPr>
          <p:cNvGrpSpPr/>
          <p:nvPr/>
        </p:nvGrpSpPr>
        <p:grpSpPr>
          <a:xfrm>
            <a:off x="1048845" y="366790"/>
            <a:ext cx="4163235" cy="2059200"/>
            <a:chOff x="989163" y="201690"/>
            <a:chExt cx="4163235" cy="2059200"/>
          </a:xfrm>
        </p:grpSpPr>
        <p:sp>
          <p:nvSpPr>
            <p:cNvPr id="2" name="ZoneTexte 1">
              <a:extLst>
                <a:ext uri="{FF2B5EF4-FFF2-40B4-BE49-F238E27FC236}">
                  <a16:creationId xmlns:a16="http://schemas.microsoft.com/office/drawing/2014/main" id="{3594F84C-6437-8041-A440-505700A6A7C2}"/>
                </a:ext>
              </a:extLst>
            </p:cNvPr>
            <p:cNvSpPr txBox="1"/>
            <p:nvPr/>
          </p:nvSpPr>
          <p:spPr>
            <a:xfrm>
              <a:off x="989163" y="201690"/>
              <a:ext cx="4163235" cy="2059200"/>
            </a:xfrm>
            <a:prstGeom prst="rect">
              <a:avLst/>
            </a:prstGeom>
            <a:solidFill>
              <a:schemeClr val="bg1">
                <a:alpha val="95000"/>
              </a:schemeClr>
            </a:solidFill>
            <a:ln w="28575">
              <a:solidFill>
                <a:srgbClr val="3EB57C"/>
              </a:solidFill>
            </a:ln>
          </p:spPr>
          <p:txBody>
            <a:bodyPr wrap="square" lIns="324000" rIns="324000" bIns="251999" rtlCol="0" anchor="b">
              <a:noAutofit/>
            </a:bodyPr>
            <a:lstStyle/>
            <a:p>
              <a:pPr algn="ctr">
                <a:lnSpc>
                  <a:spcPct val="107000"/>
                </a:lnSpc>
                <a:spcAft>
                  <a:spcPts val="800"/>
                </a:spcAft>
              </a:pPr>
              <a:r>
                <a:rPr lang="fr-CA" sz="1400" kern="100">
                  <a:solidFill>
                    <a:srgbClr val="074816"/>
                  </a:solidFill>
                  <a:effectLst/>
                  <a:latin typeface="Calibri" panose="020F0502020204030204" pitchFamily="34" charset="0"/>
                  <a:ea typeface="Calibri" panose="020F0502020204030204" pitchFamily="34" charset="0"/>
                  <a:cs typeface="Times New Roman" panose="02020603050405020304" pitchFamily="18" charset="0"/>
                </a:rPr>
                <a:t>En renforçant le pouvoir, l’autonomie et les talents, nous favorisons l’accès aux ressources et aux moyens de manière durable et inclusive. </a:t>
              </a:r>
            </a:p>
          </p:txBody>
        </p:sp>
        <p:pic>
          <p:nvPicPr>
            <p:cNvPr id="37" name="Image 36">
              <a:extLst>
                <a:ext uri="{FF2B5EF4-FFF2-40B4-BE49-F238E27FC236}">
                  <a16:creationId xmlns:a16="http://schemas.microsoft.com/office/drawing/2014/main" id="{A24C6BC4-270F-FB44-A446-35D53494A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171" y="422207"/>
              <a:ext cx="464852" cy="316099"/>
            </a:xfrm>
            <a:prstGeom prst="rect">
              <a:avLst/>
            </a:prstGeom>
          </p:spPr>
        </p:pic>
      </p:grpSp>
    </p:spTree>
    <p:extLst>
      <p:ext uri="{BB962C8B-B14F-4D97-AF65-F5344CB8AC3E}">
        <p14:creationId xmlns:p14="http://schemas.microsoft.com/office/powerpoint/2010/main" val="195943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35573 -0.00185 L -1.45833E-6 -0.00185 " pathEditMode="relative" rAng="0" ptsTypes="AA">
                                      <p:cBhvr>
                                        <p:cTn id="6" dur="1000" fill="hold"/>
                                        <p:tgtEl>
                                          <p:spTgt spid="15"/>
                                        </p:tgtEl>
                                        <p:attrNameLst>
                                          <p:attrName>ppt_x</p:attrName>
                                          <p:attrName>ppt_y</p:attrName>
                                        </p:attrNameLst>
                                      </p:cBhvr>
                                      <p:rCtr x="17786"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iel, herbe, extérieur, champ&#10;&#10;Description générée automatiquement">
            <a:extLst>
              <a:ext uri="{FF2B5EF4-FFF2-40B4-BE49-F238E27FC236}">
                <a16:creationId xmlns:a16="http://schemas.microsoft.com/office/drawing/2014/main" id="{DD92A09C-86D0-E645-8CAF-0007E973B0E4}"/>
              </a:ext>
            </a:extLst>
          </p:cNvPr>
          <p:cNvPicPr>
            <a:picLocks noChangeAspect="1"/>
          </p:cNvPicPr>
          <p:nvPr/>
        </p:nvPicPr>
        <p:blipFill rotWithShape="1">
          <a:blip r:embed="rId3" cstate="screen">
            <a:alphaModFix amt="62000"/>
            <a:extLst>
              <a:ext uri="{28A0092B-C50C-407E-A947-70E740481C1C}">
                <a14:useLocalDpi xmlns:a14="http://schemas.microsoft.com/office/drawing/2010/main" val="0"/>
              </a:ext>
            </a:extLst>
          </a:blip>
          <a:srcRect/>
          <a:stretch/>
        </p:blipFill>
        <p:spPr>
          <a:xfrm>
            <a:off x="0" y="-1"/>
            <a:ext cx="12191999" cy="6858001"/>
          </a:xfrm>
          <a:prstGeom prst="rect">
            <a:avLst/>
          </a:prstGeom>
        </p:spPr>
      </p:pic>
      <p:sp>
        <p:nvSpPr>
          <p:cNvPr id="21" name="Rectangle 20">
            <a:extLst>
              <a:ext uri="{FF2B5EF4-FFF2-40B4-BE49-F238E27FC236}">
                <a16:creationId xmlns:a16="http://schemas.microsoft.com/office/drawing/2014/main" id="{F6C7E530-5EF2-3540-95AE-766330EDC063}"/>
              </a:ext>
            </a:extLst>
          </p:cNvPr>
          <p:cNvSpPr/>
          <p:nvPr/>
        </p:nvSpPr>
        <p:spPr>
          <a:xfrm>
            <a:off x="389106" y="422187"/>
            <a:ext cx="11420273" cy="6029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90813613-A4FC-0B49-8CFF-14112EC3800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83560" y="1656357"/>
            <a:ext cx="1534172" cy="1534172"/>
          </a:xfrm>
          <a:prstGeom prst="rect">
            <a:avLst/>
          </a:prstGeom>
        </p:spPr>
      </p:pic>
      <p:pic>
        <p:nvPicPr>
          <p:cNvPr id="7" name="Image 6">
            <a:extLst>
              <a:ext uri="{FF2B5EF4-FFF2-40B4-BE49-F238E27FC236}">
                <a16:creationId xmlns:a16="http://schemas.microsoft.com/office/drawing/2014/main" id="{C04FE154-AE94-4B4B-AFDC-6A4B3323071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78666" y="3900038"/>
            <a:ext cx="1534172" cy="1534172"/>
          </a:xfrm>
          <a:prstGeom prst="rect">
            <a:avLst/>
          </a:prstGeom>
        </p:spPr>
      </p:pic>
      <p:pic>
        <p:nvPicPr>
          <p:cNvPr id="8" name="Image 7">
            <a:extLst>
              <a:ext uri="{FF2B5EF4-FFF2-40B4-BE49-F238E27FC236}">
                <a16:creationId xmlns:a16="http://schemas.microsoft.com/office/drawing/2014/main" id="{7CA5FEC7-A2A6-D843-A922-3C20267E4B2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376220" y="1656357"/>
            <a:ext cx="1534172" cy="1534172"/>
          </a:xfrm>
          <a:prstGeom prst="rect">
            <a:avLst/>
          </a:prstGeom>
        </p:spPr>
      </p:pic>
      <p:pic>
        <p:nvPicPr>
          <p:cNvPr id="9" name="Image 8">
            <a:extLst>
              <a:ext uri="{FF2B5EF4-FFF2-40B4-BE49-F238E27FC236}">
                <a16:creationId xmlns:a16="http://schemas.microsoft.com/office/drawing/2014/main" id="{7ED7C936-4ABE-7744-BBAC-12434008606D}"/>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86676" y="3900038"/>
            <a:ext cx="1534172" cy="1534172"/>
          </a:xfrm>
          <a:prstGeom prst="rect">
            <a:avLst/>
          </a:prstGeom>
        </p:spPr>
      </p:pic>
      <p:pic>
        <p:nvPicPr>
          <p:cNvPr id="10" name="Image 9">
            <a:extLst>
              <a:ext uri="{FF2B5EF4-FFF2-40B4-BE49-F238E27FC236}">
                <a16:creationId xmlns:a16="http://schemas.microsoft.com/office/drawing/2014/main" id="{E04207C2-D791-B94B-B35F-92D020DF543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778666" y="1656357"/>
            <a:ext cx="1534172" cy="1534172"/>
          </a:xfrm>
          <a:prstGeom prst="rect">
            <a:avLst/>
          </a:prstGeom>
        </p:spPr>
      </p:pic>
      <p:pic>
        <p:nvPicPr>
          <p:cNvPr id="11" name="Image 10">
            <a:extLst>
              <a:ext uri="{FF2B5EF4-FFF2-40B4-BE49-F238E27FC236}">
                <a16:creationId xmlns:a16="http://schemas.microsoft.com/office/drawing/2014/main" id="{9DC8BF87-D2F9-244D-B345-E8896F6FBFE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583560" y="3900038"/>
            <a:ext cx="1534172" cy="1534172"/>
          </a:xfrm>
          <a:prstGeom prst="rect">
            <a:avLst/>
          </a:prstGeom>
        </p:spPr>
      </p:pic>
      <p:pic>
        <p:nvPicPr>
          <p:cNvPr id="12" name="Image 11">
            <a:extLst>
              <a:ext uri="{FF2B5EF4-FFF2-40B4-BE49-F238E27FC236}">
                <a16:creationId xmlns:a16="http://schemas.microsoft.com/office/drawing/2014/main" id="{A6CAECC2-1090-5948-AC9B-943ED8015787}"/>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9370656" y="3900038"/>
            <a:ext cx="1534172" cy="1534172"/>
          </a:xfrm>
          <a:prstGeom prst="rect">
            <a:avLst/>
          </a:prstGeom>
        </p:spPr>
      </p:pic>
      <p:sp>
        <p:nvSpPr>
          <p:cNvPr id="13" name="Sous-titre 2">
            <a:extLst>
              <a:ext uri="{FF2B5EF4-FFF2-40B4-BE49-F238E27FC236}">
                <a16:creationId xmlns:a16="http://schemas.microsoft.com/office/drawing/2014/main" id="{18605D72-9202-8147-8696-89383AB32365}"/>
              </a:ext>
            </a:extLst>
          </p:cNvPr>
          <p:cNvSpPr txBox="1">
            <a:spLocks/>
          </p:cNvSpPr>
          <p:nvPr/>
        </p:nvSpPr>
        <p:spPr>
          <a:xfrm>
            <a:off x="6336400" y="5294452"/>
            <a:ext cx="2407535" cy="7099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1" spc="20">
                <a:latin typeface="Calibri" panose="020F0502020204030204" pitchFamily="34" charset="0"/>
                <a:cs typeface="Calibri" panose="020F0502020204030204" pitchFamily="34" charset="0"/>
              </a:rPr>
              <a:t>GESTION DE RISQUES AGRICOLES</a:t>
            </a:r>
          </a:p>
        </p:txBody>
      </p:sp>
      <p:sp>
        <p:nvSpPr>
          <p:cNvPr id="14" name="Sous-titre 2">
            <a:extLst>
              <a:ext uri="{FF2B5EF4-FFF2-40B4-BE49-F238E27FC236}">
                <a16:creationId xmlns:a16="http://schemas.microsoft.com/office/drawing/2014/main" id="{699CBC9C-07A8-7F4E-A123-877DEFE623DD}"/>
              </a:ext>
            </a:extLst>
          </p:cNvPr>
          <p:cNvSpPr txBox="1">
            <a:spLocks/>
          </p:cNvSpPr>
          <p:nvPr/>
        </p:nvSpPr>
        <p:spPr>
          <a:xfrm>
            <a:off x="3849457" y="5294452"/>
            <a:ext cx="2208610" cy="6015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1" spc="20">
                <a:latin typeface="Calibri" panose="020F0502020204030204" pitchFamily="34" charset="0"/>
                <a:cs typeface="Calibri" panose="020F0502020204030204" pitchFamily="34" charset="0"/>
              </a:rPr>
              <a:t>FORESTERIE DURABLE</a:t>
            </a:r>
          </a:p>
        </p:txBody>
      </p:sp>
      <p:sp>
        <p:nvSpPr>
          <p:cNvPr id="15" name="Sous-titre 2">
            <a:extLst>
              <a:ext uri="{FF2B5EF4-FFF2-40B4-BE49-F238E27FC236}">
                <a16:creationId xmlns:a16="http://schemas.microsoft.com/office/drawing/2014/main" id="{56FB9554-25A8-9543-88E9-E7E4F42102CB}"/>
              </a:ext>
            </a:extLst>
          </p:cNvPr>
          <p:cNvSpPr txBox="1">
            <a:spLocks/>
          </p:cNvSpPr>
          <p:nvPr/>
        </p:nvSpPr>
        <p:spPr>
          <a:xfrm>
            <a:off x="1114426" y="5294452"/>
            <a:ext cx="2467544" cy="6015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1" spc="20">
                <a:latin typeface="Calibri" panose="020F0502020204030204" pitchFamily="34" charset="0"/>
                <a:cs typeface="Calibri" panose="020F0502020204030204" pitchFamily="34" charset="0"/>
              </a:rPr>
              <a:t>ENVIRONNEMENT </a:t>
            </a:r>
            <a:br>
              <a:rPr lang="fr-FR" sz="1400" b="1" spc="20">
                <a:latin typeface="Calibri" panose="020F0502020204030204" pitchFamily="34" charset="0"/>
                <a:cs typeface="Calibri" panose="020F0502020204030204" pitchFamily="34" charset="0"/>
              </a:rPr>
            </a:br>
            <a:r>
              <a:rPr lang="fr-FR" sz="1400" b="1" spc="20">
                <a:latin typeface="Calibri" panose="020F0502020204030204" pitchFamily="34" charset="0"/>
                <a:cs typeface="Calibri" panose="020F0502020204030204" pitchFamily="34" charset="0"/>
              </a:rPr>
              <a:t>ET CHANGEMENTS CLIMATIQUES</a:t>
            </a:r>
          </a:p>
        </p:txBody>
      </p:sp>
      <p:sp>
        <p:nvSpPr>
          <p:cNvPr id="16" name="Sous-titre 2">
            <a:extLst>
              <a:ext uri="{FF2B5EF4-FFF2-40B4-BE49-F238E27FC236}">
                <a16:creationId xmlns:a16="http://schemas.microsoft.com/office/drawing/2014/main" id="{22688DB3-E1C4-BD44-B8BF-A4B128CF3116}"/>
              </a:ext>
            </a:extLst>
          </p:cNvPr>
          <p:cNvSpPr txBox="1">
            <a:spLocks/>
          </p:cNvSpPr>
          <p:nvPr/>
        </p:nvSpPr>
        <p:spPr>
          <a:xfrm>
            <a:off x="9044902" y="3119929"/>
            <a:ext cx="2208610" cy="4136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1" spc="20">
                <a:latin typeface="Calibri" panose="020F0502020204030204" pitchFamily="34" charset="0"/>
                <a:cs typeface="Calibri" panose="020F0502020204030204" pitchFamily="34" charset="0"/>
              </a:rPr>
              <a:t>ÉGALITÉ DES GENRES</a:t>
            </a:r>
          </a:p>
        </p:txBody>
      </p:sp>
      <p:sp>
        <p:nvSpPr>
          <p:cNvPr id="17" name="Sous-titre 2">
            <a:extLst>
              <a:ext uri="{FF2B5EF4-FFF2-40B4-BE49-F238E27FC236}">
                <a16:creationId xmlns:a16="http://schemas.microsoft.com/office/drawing/2014/main" id="{68DBEDDB-E2E9-2940-928C-B77D28523688}"/>
              </a:ext>
            </a:extLst>
          </p:cNvPr>
          <p:cNvSpPr txBox="1">
            <a:spLocks/>
          </p:cNvSpPr>
          <p:nvPr/>
        </p:nvSpPr>
        <p:spPr>
          <a:xfrm>
            <a:off x="6435863" y="3119929"/>
            <a:ext cx="2208610" cy="5876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1" spc="20">
                <a:latin typeface="Calibri" panose="020F0502020204030204" pitchFamily="34" charset="0"/>
                <a:cs typeface="Calibri" panose="020F0502020204030204" pitchFamily="34" charset="0"/>
              </a:rPr>
              <a:t>DÉVELOPPEMENT COOPÉRATIF</a:t>
            </a:r>
          </a:p>
        </p:txBody>
      </p:sp>
      <p:sp>
        <p:nvSpPr>
          <p:cNvPr id="18" name="Sous-titre 2">
            <a:extLst>
              <a:ext uri="{FF2B5EF4-FFF2-40B4-BE49-F238E27FC236}">
                <a16:creationId xmlns:a16="http://schemas.microsoft.com/office/drawing/2014/main" id="{2A949BA1-781D-354D-885E-7F07054850FB}"/>
              </a:ext>
            </a:extLst>
          </p:cNvPr>
          <p:cNvSpPr txBox="1">
            <a:spLocks/>
          </p:cNvSpPr>
          <p:nvPr/>
        </p:nvSpPr>
        <p:spPr>
          <a:xfrm>
            <a:off x="1246341" y="3090584"/>
            <a:ext cx="2208610" cy="4136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1" spc="20">
                <a:latin typeface="Calibri" panose="020F0502020204030204" pitchFamily="34" charset="0"/>
                <a:cs typeface="Calibri" panose="020F0502020204030204" pitchFamily="34" charset="0"/>
              </a:rPr>
              <a:t>AGROALIMENTAIRE</a:t>
            </a:r>
          </a:p>
        </p:txBody>
      </p:sp>
      <p:sp>
        <p:nvSpPr>
          <p:cNvPr id="19" name="Sous-titre 2">
            <a:extLst>
              <a:ext uri="{FF2B5EF4-FFF2-40B4-BE49-F238E27FC236}">
                <a16:creationId xmlns:a16="http://schemas.microsoft.com/office/drawing/2014/main" id="{B1BFD978-26EA-D54E-BAF8-E921F3BA9D01}"/>
              </a:ext>
            </a:extLst>
          </p:cNvPr>
          <p:cNvSpPr txBox="1">
            <a:spLocks/>
          </p:cNvSpPr>
          <p:nvPr/>
        </p:nvSpPr>
        <p:spPr>
          <a:xfrm>
            <a:off x="9030218" y="5294452"/>
            <a:ext cx="2208610" cy="6015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1" spc="20">
                <a:latin typeface="Calibri" panose="020F0502020204030204" pitchFamily="34" charset="0"/>
                <a:cs typeface="Calibri" panose="020F0502020204030204" pitchFamily="34" charset="0"/>
              </a:rPr>
              <a:t>HABITAT SOCIAL ET AUTRES SERVICES</a:t>
            </a:r>
          </a:p>
        </p:txBody>
      </p:sp>
      <p:sp>
        <p:nvSpPr>
          <p:cNvPr id="22" name="Titre 1">
            <a:extLst>
              <a:ext uri="{FF2B5EF4-FFF2-40B4-BE49-F238E27FC236}">
                <a16:creationId xmlns:a16="http://schemas.microsoft.com/office/drawing/2014/main" id="{9B7D2CD1-BA74-1142-995F-A45BED1E1FFF}"/>
              </a:ext>
            </a:extLst>
          </p:cNvPr>
          <p:cNvSpPr>
            <a:spLocks noGrp="1"/>
          </p:cNvSpPr>
          <p:nvPr>
            <p:ph type="ctrTitle"/>
          </p:nvPr>
        </p:nvSpPr>
        <p:spPr>
          <a:xfrm>
            <a:off x="793333" y="380675"/>
            <a:ext cx="2539305" cy="919829"/>
          </a:xfrm>
        </p:spPr>
        <p:txBody>
          <a:bodyPr>
            <a:noAutofit/>
          </a:bodyPr>
          <a:lstStyle/>
          <a:p>
            <a:pPr algn="l">
              <a:lnSpc>
                <a:spcPts val="2800"/>
              </a:lnSpc>
            </a:pPr>
            <a:r>
              <a:rPr lang="fr-FR" sz="2400" b="1">
                <a:solidFill>
                  <a:srgbClr val="074816"/>
                </a:solidFill>
                <a:latin typeface="Calibri" panose="020F0502020204030204" pitchFamily="34" charset="0"/>
                <a:cs typeface="Calibri" panose="020F0502020204030204" pitchFamily="34" charset="0"/>
              </a:rPr>
              <a:t>Notre expertise</a:t>
            </a:r>
          </a:p>
        </p:txBody>
      </p:sp>
      <p:sp>
        <p:nvSpPr>
          <p:cNvPr id="24" name="Sous-titre 2">
            <a:extLst>
              <a:ext uri="{FF2B5EF4-FFF2-40B4-BE49-F238E27FC236}">
                <a16:creationId xmlns:a16="http://schemas.microsoft.com/office/drawing/2014/main" id="{9E47D58D-5A9D-1143-99A6-B31BC0F6B5F7}"/>
              </a:ext>
            </a:extLst>
          </p:cNvPr>
          <p:cNvSpPr txBox="1">
            <a:spLocks/>
          </p:cNvSpPr>
          <p:nvPr/>
        </p:nvSpPr>
        <p:spPr>
          <a:xfrm>
            <a:off x="3841102" y="3119929"/>
            <a:ext cx="2208610" cy="4136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400" b="1" spc="20">
                <a:latin typeface="Calibri" panose="020F0502020204030204" pitchFamily="34" charset="0"/>
                <a:cs typeface="Calibri" panose="020F0502020204030204" pitchFamily="34" charset="0"/>
              </a:rPr>
              <a:t>AGROFORESTERIE</a:t>
            </a:r>
          </a:p>
        </p:txBody>
      </p:sp>
      <p:pic>
        <p:nvPicPr>
          <p:cNvPr id="27" name="Image 26">
            <a:extLst>
              <a:ext uri="{FF2B5EF4-FFF2-40B4-BE49-F238E27FC236}">
                <a16:creationId xmlns:a16="http://schemas.microsoft.com/office/drawing/2014/main" id="{F46334BC-FA18-7442-9570-94509F3FF84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526960" y="2003214"/>
            <a:ext cx="842477" cy="842477"/>
          </a:xfrm>
          <a:prstGeom prst="rect">
            <a:avLst/>
          </a:prstGeom>
        </p:spPr>
      </p:pic>
      <p:sp>
        <p:nvSpPr>
          <p:cNvPr id="26" name="Rectangle 25">
            <a:extLst>
              <a:ext uri="{FF2B5EF4-FFF2-40B4-BE49-F238E27FC236}">
                <a16:creationId xmlns:a16="http://schemas.microsoft.com/office/drawing/2014/main" id="{C50AC5D9-E7A6-7E4A-81EF-E0E095D56D31}"/>
              </a:ext>
            </a:extLst>
          </p:cNvPr>
          <p:cNvSpPr/>
          <p:nvPr/>
        </p:nvSpPr>
        <p:spPr>
          <a:xfrm>
            <a:off x="881613" y="794870"/>
            <a:ext cx="2468344" cy="45719"/>
          </a:xfrm>
          <a:prstGeom prst="rect">
            <a:avLst/>
          </a:prstGeom>
          <a:solidFill>
            <a:srgbClr val="074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284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35573 -0.00185 L 2.5E-6 -0.00185 " pathEditMode="relative" rAng="0" ptsTypes="AA">
                                      <p:cBhvr>
                                        <p:cTn id="6" dur="1000" fill="hold"/>
                                        <p:tgtEl>
                                          <p:spTgt spid="26"/>
                                        </p:tgtEl>
                                        <p:attrNameLst>
                                          <p:attrName>ppt_x</p:attrName>
                                          <p:attrName>ppt_y</p:attrName>
                                        </p:attrNameLst>
                                      </p:cBhvr>
                                      <p:rCtr x="177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C8A8F195-D4C0-034B-ACD1-AC41089D1E35}"/>
              </a:ext>
            </a:extLst>
          </p:cNvPr>
          <p:cNvPicPr>
            <a:picLocks noChangeAspect="1"/>
          </p:cNvPicPr>
          <p:nvPr/>
        </p:nvPicPr>
        <p:blipFill rotWithShape="1">
          <a:blip r:embed="rId3">
            <a:extLst>
              <a:ext uri="{28A0092B-C50C-407E-A947-70E740481C1C}">
                <a14:useLocalDpi xmlns:a14="http://schemas.microsoft.com/office/drawing/2010/main" val="0"/>
              </a:ext>
            </a:extLst>
          </a:blip>
          <a:srcRect t="-108"/>
          <a:stretch/>
        </p:blipFill>
        <p:spPr>
          <a:xfrm>
            <a:off x="-56795" y="3559"/>
            <a:ext cx="5370476" cy="6906275"/>
          </a:xfrm>
          <a:prstGeom prst="rect">
            <a:avLst/>
          </a:prstGeom>
        </p:spPr>
      </p:pic>
      <p:sp>
        <p:nvSpPr>
          <p:cNvPr id="5" name="ZoneTexte 4">
            <a:extLst>
              <a:ext uri="{FF2B5EF4-FFF2-40B4-BE49-F238E27FC236}">
                <a16:creationId xmlns:a16="http://schemas.microsoft.com/office/drawing/2014/main" id="{89D0EE6A-68E6-4F4E-8230-E205299CD9C3}"/>
              </a:ext>
            </a:extLst>
          </p:cNvPr>
          <p:cNvSpPr txBox="1"/>
          <p:nvPr/>
        </p:nvSpPr>
        <p:spPr>
          <a:xfrm>
            <a:off x="6574649" y="1580267"/>
            <a:ext cx="4415134" cy="1107996"/>
          </a:xfrm>
          <a:prstGeom prst="rect">
            <a:avLst/>
          </a:prstGeom>
          <a:noFill/>
        </p:spPr>
        <p:txBody>
          <a:bodyPr wrap="square" rtlCol="0">
            <a:spAutoFit/>
          </a:bodyPr>
          <a:lstStyle/>
          <a:p>
            <a:r>
              <a:rPr lang="fr-FR" sz="6600" b="1">
                <a:solidFill>
                  <a:srgbClr val="207E24"/>
                </a:solidFill>
                <a:latin typeface="Calibri" panose="020F0502020204030204" pitchFamily="34" charset="0"/>
                <a:cs typeface="Calibri" panose="020F0502020204030204" pitchFamily="34" charset="0"/>
              </a:rPr>
              <a:t>14</a:t>
            </a:r>
            <a:r>
              <a:rPr lang="fr-FR" sz="3200" b="1">
                <a:solidFill>
                  <a:srgbClr val="207E24"/>
                </a:solidFill>
                <a:latin typeface="Calibri" panose="020F0502020204030204" pitchFamily="34" charset="0"/>
                <a:cs typeface="Calibri" panose="020F0502020204030204" pitchFamily="34" charset="0"/>
              </a:rPr>
              <a:t> </a:t>
            </a:r>
            <a:r>
              <a:rPr lang="fr-FR" sz="4000" b="1">
                <a:solidFill>
                  <a:srgbClr val="207E24"/>
                </a:solidFill>
                <a:latin typeface="Calibri" panose="020F0502020204030204" pitchFamily="34" charset="0"/>
                <a:cs typeface="Calibri" panose="020F0502020204030204" pitchFamily="34" charset="0"/>
              </a:rPr>
              <a:t>millions</a:t>
            </a:r>
          </a:p>
        </p:txBody>
      </p:sp>
      <p:sp>
        <p:nvSpPr>
          <p:cNvPr id="7" name="ZoneTexte 6">
            <a:extLst>
              <a:ext uri="{FF2B5EF4-FFF2-40B4-BE49-F238E27FC236}">
                <a16:creationId xmlns:a16="http://schemas.microsoft.com/office/drawing/2014/main" id="{F74A4759-1556-4742-98A7-DE4E49F3EF1C}"/>
              </a:ext>
            </a:extLst>
          </p:cNvPr>
          <p:cNvSpPr txBox="1"/>
          <p:nvPr/>
        </p:nvSpPr>
        <p:spPr>
          <a:xfrm>
            <a:off x="9245164" y="2120966"/>
            <a:ext cx="2355753" cy="369332"/>
          </a:xfrm>
          <a:prstGeom prst="rect">
            <a:avLst/>
          </a:prstGeom>
          <a:noFill/>
        </p:spPr>
        <p:txBody>
          <a:bodyPr wrap="square" rtlCol="0">
            <a:spAutoFit/>
          </a:bodyPr>
          <a:lstStyle/>
          <a:p>
            <a:r>
              <a:rPr lang="fr-FR">
                <a:solidFill>
                  <a:srgbClr val="074816"/>
                </a:solidFill>
              </a:rPr>
              <a:t>de personnes touchées</a:t>
            </a:r>
          </a:p>
        </p:txBody>
      </p:sp>
      <p:sp>
        <p:nvSpPr>
          <p:cNvPr id="17" name="ZoneTexte 16">
            <a:extLst>
              <a:ext uri="{FF2B5EF4-FFF2-40B4-BE49-F238E27FC236}">
                <a16:creationId xmlns:a16="http://schemas.microsoft.com/office/drawing/2014/main" id="{06812FB6-7EC8-B54B-B37E-3631D8012402}"/>
              </a:ext>
            </a:extLst>
          </p:cNvPr>
          <p:cNvSpPr txBox="1"/>
          <p:nvPr/>
        </p:nvSpPr>
        <p:spPr>
          <a:xfrm>
            <a:off x="6691156" y="2902699"/>
            <a:ext cx="1230352" cy="1107996"/>
          </a:xfrm>
          <a:prstGeom prst="rect">
            <a:avLst/>
          </a:prstGeom>
          <a:noFill/>
        </p:spPr>
        <p:txBody>
          <a:bodyPr wrap="square" rtlCol="0">
            <a:spAutoFit/>
          </a:bodyPr>
          <a:lstStyle/>
          <a:p>
            <a:r>
              <a:rPr lang="fr-FR" sz="6600" b="1">
                <a:solidFill>
                  <a:srgbClr val="207E24"/>
                </a:solidFill>
                <a:latin typeface="Calibri" panose="020F0502020204030204" pitchFamily="34" charset="0"/>
                <a:cs typeface="Calibri" panose="020F0502020204030204" pitchFamily="34" charset="0"/>
              </a:rPr>
              <a:t>42</a:t>
            </a:r>
          </a:p>
        </p:txBody>
      </p:sp>
      <p:sp>
        <p:nvSpPr>
          <p:cNvPr id="19" name="ZoneTexte 18">
            <a:extLst>
              <a:ext uri="{FF2B5EF4-FFF2-40B4-BE49-F238E27FC236}">
                <a16:creationId xmlns:a16="http://schemas.microsoft.com/office/drawing/2014/main" id="{16ED5667-F125-0041-A1DD-7A642105B24F}"/>
              </a:ext>
            </a:extLst>
          </p:cNvPr>
          <p:cNvSpPr txBox="1"/>
          <p:nvPr/>
        </p:nvSpPr>
        <p:spPr>
          <a:xfrm>
            <a:off x="7664909" y="3437018"/>
            <a:ext cx="1263546" cy="369332"/>
          </a:xfrm>
          <a:prstGeom prst="rect">
            <a:avLst/>
          </a:prstGeom>
          <a:noFill/>
        </p:spPr>
        <p:txBody>
          <a:bodyPr wrap="square" rtlCol="0">
            <a:spAutoFit/>
          </a:bodyPr>
          <a:lstStyle/>
          <a:p>
            <a:r>
              <a:rPr lang="fr-FR">
                <a:solidFill>
                  <a:srgbClr val="074816"/>
                </a:solidFill>
              </a:rPr>
              <a:t>pays sur</a:t>
            </a:r>
          </a:p>
        </p:txBody>
      </p:sp>
      <p:sp>
        <p:nvSpPr>
          <p:cNvPr id="21" name="ZoneTexte 20">
            <a:extLst>
              <a:ext uri="{FF2B5EF4-FFF2-40B4-BE49-F238E27FC236}">
                <a16:creationId xmlns:a16="http://schemas.microsoft.com/office/drawing/2014/main" id="{07ED106C-575E-1B46-A567-75EB1608C002}"/>
              </a:ext>
            </a:extLst>
          </p:cNvPr>
          <p:cNvSpPr txBox="1"/>
          <p:nvPr/>
        </p:nvSpPr>
        <p:spPr>
          <a:xfrm>
            <a:off x="6589323" y="4221682"/>
            <a:ext cx="2831676" cy="1107996"/>
          </a:xfrm>
          <a:prstGeom prst="rect">
            <a:avLst/>
          </a:prstGeom>
          <a:noFill/>
        </p:spPr>
        <p:txBody>
          <a:bodyPr wrap="square" rtlCol="0" anchor="t">
            <a:spAutoFit/>
          </a:bodyPr>
          <a:lstStyle/>
          <a:p>
            <a:r>
              <a:rPr lang="fr-FR" sz="6600" b="1">
                <a:solidFill>
                  <a:srgbClr val="207E24"/>
                </a:solidFill>
                <a:latin typeface="Calibri"/>
                <a:cs typeface="Calibri"/>
              </a:rPr>
              <a:t>800+</a:t>
            </a:r>
            <a:endParaRPr lang="fr-FR" sz="6600" b="1">
              <a:solidFill>
                <a:srgbClr val="207E24"/>
              </a:solidFill>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2431B98C-32B0-0E4A-86CA-B3944D9748DB}"/>
              </a:ext>
            </a:extLst>
          </p:cNvPr>
          <p:cNvSpPr txBox="1"/>
          <p:nvPr/>
        </p:nvSpPr>
        <p:spPr>
          <a:xfrm>
            <a:off x="8412946" y="4511378"/>
            <a:ext cx="3342264" cy="1200329"/>
          </a:xfrm>
          <a:prstGeom prst="rect">
            <a:avLst/>
          </a:prstGeom>
          <a:noFill/>
        </p:spPr>
        <p:txBody>
          <a:bodyPr wrap="square" rtlCol="0">
            <a:spAutoFit/>
          </a:bodyPr>
          <a:lstStyle/>
          <a:p>
            <a:r>
              <a:rPr lang="fr-FR">
                <a:solidFill>
                  <a:srgbClr val="074816"/>
                </a:solidFill>
              </a:rPr>
              <a:t>missions d’assistance technique</a:t>
            </a:r>
          </a:p>
          <a:p>
            <a:r>
              <a:rPr lang="fr-FR">
                <a:solidFill>
                  <a:srgbClr val="074816"/>
                </a:solidFill>
              </a:rPr>
              <a:t>réalisées pas nos institutions membres</a:t>
            </a:r>
          </a:p>
          <a:p>
            <a:endParaRPr lang="fr-FR"/>
          </a:p>
        </p:txBody>
      </p:sp>
      <p:sp>
        <p:nvSpPr>
          <p:cNvPr id="23" name="ZoneTexte 22">
            <a:extLst>
              <a:ext uri="{FF2B5EF4-FFF2-40B4-BE49-F238E27FC236}">
                <a16:creationId xmlns:a16="http://schemas.microsoft.com/office/drawing/2014/main" id="{E3551427-5585-6949-A216-333DAEC4F4AF}"/>
              </a:ext>
            </a:extLst>
          </p:cNvPr>
          <p:cNvSpPr txBox="1"/>
          <p:nvPr/>
        </p:nvSpPr>
        <p:spPr>
          <a:xfrm>
            <a:off x="6574649" y="386361"/>
            <a:ext cx="3064643" cy="1107996"/>
          </a:xfrm>
          <a:prstGeom prst="rect">
            <a:avLst/>
          </a:prstGeom>
          <a:noFill/>
        </p:spPr>
        <p:txBody>
          <a:bodyPr wrap="square" rtlCol="0">
            <a:spAutoFit/>
          </a:bodyPr>
          <a:lstStyle/>
          <a:p>
            <a:r>
              <a:rPr lang="fr-FR" sz="6600" b="1">
                <a:solidFill>
                  <a:srgbClr val="207E24"/>
                </a:solidFill>
                <a:latin typeface="Calibri" panose="020F0502020204030204" pitchFamily="34" charset="0"/>
                <a:cs typeface="Calibri" panose="020F0502020204030204" pitchFamily="34" charset="0"/>
              </a:rPr>
              <a:t>1000+</a:t>
            </a:r>
          </a:p>
        </p:txBody>
      </p:sp>
      <p:sp>
        <p:nvSpPr>
          <p:cNvPr id="24" name="ZoneTexte 23">
            <a:extLst>
              <a:ext uri="{FF2B5EF4-FFF2-40B4-BE49-F238E27FC236}">
                <a16:creationId xmlns:a16="http://schemas.microsoft.com/office/drawing/2014/main" id="{5F48D1A9-6403-DE42-ABCC-AC70DCF360DF}"/>
              </a:ext>
            </a:extLst>
          </p:cNvPr>
          <p:cNvSpPr txBox="1"/>
          <p:nvPr/>
        </p:nvSpPr>
        <p:spPr>
          <a:xfrm>
            <a:off x="8830615" y="615001"/>
            <a:ext cx="2503967" cy="646331"/>
          </a:xfrm>
          <a:prstGeom prst="rect">
            <a:avLst/>
          </a:prstGeom>
          <a:noFill/>
        </p:spPr>
        <p:txBody>
          <a:bodyPr wrap="square" rtlCol="0">
            <a:spAutoFit/>
          </a:bodyPr>
          <a:lstStyle/>
          <a:p>
            <a:r>
              <a:rPr lang="fr-FR">
                <a:solidFill>
                  <a:srgbClr val="074816"/>
                </a:solidFill>
              </a:rPr>
              <a:t>entreprises coopératives </a:t>
            </a:r>
            <a:br>
              <a:rPr lang="fr-FR">
                <a:solidFill>
                  <a:srgbClr val="074816"/>
                </a:solidFill>
              </a:rPr>
            </a:br>
            <a:r>
              <a:rPr lang="fr-FR">
                <a:solidFill>
                  <a:srgbClr val="074816"/>
                </a:solidFill>
              </a:rPr>
              <a:t>et associatives appuyées</a:t>
            </a:r>
          </a:p>
        </p:txBody>
      </p:sp>
      <p:sp>
        <p:nvSpPr>
          <p:cNvPr id="26" name="ZoneTexte 25">
            <a:extLst>
              <a:ext uri="{FF2B5EF4-FFF2-40B4-BE49-F238E27FC236}">
                <a16:creationId xmlns:a16="http://schemas.microsoft.com/office/drawing/2014/main" id="{416D4819-A670-3A42-9BDC-76D911F10549}"/>
              </a:ext>
            </a:extLst>
          </p:cNvPr>
          <p:cNvSpPr txBox="1"/>
          <p:nvPr/>
        </p:nvSpPr>
        <p:spPr>
          <a:xfrm>
            <a:off x="8985009" y="2879047"/>
            <a:ext cx="871981" cy="1107996"/>
          </a:xfrm>
          <a:prstGeom prst="rect">
            <a:avLst/>
          </a:prstGeom>
          <a:noFill/>
        </p:spPr>
        <p:txBody>
          <a:bodyPr wrap="square" rtlCol="0">
            <a:spAutoFit/>
          </a:bodyPr>
          <a:lstStyle/>
          <a:p>
            <a:r>
              <a:rPr lang="fr-FR" sz="6600" b="1">
                <a:solidFill>
                  <a:srgbClr val="207E24"/>
                </a:solidFill>
                <a:latin typeface="Calibri" panose="020F0502020204030204" pitchFamily="34" charset="0"/>
                <a:cs typeface="Calibri" panose="020F0502020204030204" pitchFamily="34" charset="0"/>
              </a:rPr>
              <a:t>4</a:t>
            </a:r>
          </a:p>
        </p:txBody>
      </p:sp>
      <p:sp>
        <p:nvSpPr>
          <p:cNvPr id="27" name="ZoneTexte 26">
            <a:extLst>
              <a:ext uri="{FF2B5EF4-FFF2-40B4-BE49-F238E27FC236}">
                <a16:creationId xmlns:a16="http://schemas.microsoft.com/office/drawing/2014/main" id="{A685319C-2690-9241-A864-B8E1F66EFE0A}"/>
              </a:ext>
            </a:extLst>
          </p:cNvPr>
          <p:cNvSpPr txBox="1"/>
          <p:nvPr/>
        </p:nvSpPr>
        <p:spPr>
          <a:xfrm>
            <a:off x="9531339" y="3432858"/>
            <a:ext cx="1458444" cy="369332"/>
          </a:xfrm>
          <a:prstGeom prst="rect">
            <a:avLst/>
          </a:prstGeom>
          <a:noFill/>
        </p:spPr>
        <p:txBody>
          <a:bodyPr wrap="square" rtlCol="0">
            <a:spAutoFit/>
          </a:bodyPr>
          <a:lstStyle/>
          <a:p>
            <a:r>
              <a:rPr lang="fr-FR">
                <a:solidFill>
                  <a:srgbClr val="074816"/>
                </a:solidFill>
              </a:rPr>
              <a:t>continents</a:t>
            </a:r>
          </a:p>
        </p:txBody>
      </p:sp>
      <p:cxnSp>
        <p:nvCxnSpPr>
          <p:cNvPr id="15" name="Connecteur droit 14">
            <a:extLst>
              <a:ext uri="{FF2B5EF4-FFF2-40B4-BE49-F238E27FC236}">
                <a16:creationId xmlns:a16="http://schemas.microsoft.com/office/drawing/2014/main" id="{BE48CE8A-4038-344F-A0AE-F5DD91774CEA}"/>
              </a:ext>
            </a:extLst>
          </p:cNvPr>
          <p:cNvCxnSpPr/>
          <p:nvPr/>
        </p:nvCxnSpPr>
        <p:spPr>
          <a:xfrm>
            <a:off x="7415680" y="2820524"/>
            <a:ext cx="28438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F5A3C8C-2F93-ED4F-9BA6-56BED1496AF8}"/>
              </a:ext>
            </a:extLst>
          </p:cNvPr>
          <p:cNvCxnSpPr/>
          <p:nvPr/>
        </p:nvCxnSpPr>
        <p:spPr>
          <a:xfrm>
            <a:off x="7498804" y="4092793"/>
            <a:ext cx="28438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A5B9F4B3-1D29-7940-B0F6-DB141FC98C27}"/>
              </a:ext>
            </a:extLst>
          </p:cNvPr>
          <p:cNvCxnSpPr/>
          <p:nvPr/>
        </p:nvCxnSpPr>
        <p:spPr>
          <a:xfrm>
            <a:off x="7498804" y="5376322"/>
            <a:ext cx="28438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4889F03E-B3F0-684E-8C5E-63D4C94AA4D3}"/>
              </a:ext>
            </a:extLst>
          </p:cNvPr>
          <p:cNvGrpSpPr/>
          <p:nvPr/>
        </p:nvGrpSpPr>
        <p:grpSpPr>
          <a:xfrm>
            <a:off x="3829687" y="2932768"/>
            <a:ext cx="2749533" cy="1160025"/>
            <a:chOff x="3829687" y="2932768"/>
            <a:chExt cx="2749533" cy="1160025"/>
          </a:xfrm>
        </p:grpSpPr>
        <p:sp>
          <p:nvSpPr>
            <p:cNvPr id="18" name="Rectangle 17">
              <a:extLst>
                <a:ext uri="{FF2B5EF4-FFF2-40B4-BE49-F238E27FC236}">
                  <a16:creationId xmlns:a16="http://schemas.microsoft.com/office/drawing/2014/main" id="{8D25845C-9A6C-9C42-9A94-EEE95D3A9CFD}"/>
                </a:ext>
              </a:extLst>
            </p:cNvPr>
            <p:cNvSpPr/>
            <p:nvPr/>
          </p:nvSpPr>
          <p:spPr>
            <a:xfrm>
              <a:off x="3829687" y="2932768"/>
              <a:ext cx="2749533" cy="1160025"/>
            </a:xfrm>
            <a:prstGeom prst="rect">
              <a:avLst/>
            </a:prstGeom>
            <a:solidFill>
              <a:srgbClr val="207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1D290A8F-522E-0C4A-8970-1FFA526DF7B2}"/>
                </a:ext>
              </a:extLst>
            </p:cNvPr>
            <p:cNvSpPr txBox="1">
              <a:spLocks/>
            </p:cNvSpPr>
            <p:nvPr/>
          </p:nvSpPr>
          <p:spPr>
            <a:xfrm>
              <a:off x="4011733" y="3125830"/>
              <a:ext cx="2255024" cy="7854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fr-FR" sz="2800" b="1" spc="40">
                  <a:solidFill>
                    <a:schemeClr val="bg1"/>
                  </a:solidFill>
                  <a:latin typeface="Calibri" panose="020F0502020204030204" pitchFamily="34" charset="0"/>
                  <a:cs typeface="Calibri" panose="020F0502020204030204" pitchFamily="34" charset="0"/>
                </a:rPr>
                <a:t>Notre bilan</a:t>
              </a:r>
            </a:p>
            <a:p>
              <a:pPr algn="l">
                <a:lnSpc>
                  <a:spcPct val="100000"/>
                </a:lnSpc>
              </a:pPr>
              <a:r>
                <a:rPr lang="fr-FR" sz="1600" spc="40">
                  <a:solidFill>
                    <a:schemeClr val="bg1">
                      <a:lumMod val="85000"/>
                    </a:schemeClr>
                  </a:solidFill>
                  <a:latin typeface="Avenir Black Oblique" panose="02000503020000020003" pitchFamily="2" charset="0"/>
                </a:rPr>
                <a:t>Depuis 1985</a:t>
              </a:r>
            </a:p>
          </p:txBody>
        </p:sp>
      </p:grpSp>
      <p:sp>
        <p:nvSpPr>
          <p:cNvPr id="30" name="ZoneTexte 29">
            <a:extLst>
              <a:ext uri="{FF2B5EF4-FFF2-40B4-BE49-F238E27FC236}">
                <a16:creationId xmlns:a16="http://schemas.microsoft.com/office/drawing/2014/main" id="{E05A521F-BC8A-45AC-ABD3-21E43F4C88C8}"/>
              </a:ext>
            </a:extLst>
          </p:cNvPr>
          <p:cNvSpPr txBox="1"/>
          <p:nvPr/>
        </p:nvSpPr>
        <p:spPr>
          <a:xfrm>
            <a:off x="6578006" y="5424971"/>
            <a:ext cx="2460448" cy="1107996"/>
          </a:xfrm>
          <a:prstGeom prst="rect">
            <a:avLst/>
          </a:prstGeom>
          <a:noFill/>
        </p:spPr>
        <p:txBody>
          <a:bodyPr wrap="square" rtlCol="0">
            <a:spAutoFit/>
          </a:bodyPr>
          <a:lstStyle/>
          <a:p>
            <a:r>
              <a:rPr lang="fr-FR" sz="6600" b="1">
                <a:solidFill>
                  <a:srgbClr val="207E24"/>
                </a:solidFill>
                <a:latin typeface="Calibri" panose="020F0502020204030204" pitchFamily="34" charset="0"/>
                <a:cs typeface="Calibri" panose="020F0502020204030204" pitchFamily="34" charset="0"/>
              </a:rPr>
              <a:t>500+</a:t>
            </a:r>
          </a:p>
        </p:txBody>
      </p:sp>
      <p:sp>
        <p:nvSpPr>
          <p:cNvPr id="31" name="ZoneTexte 30">
            <a:extLst>
              <a:ext uri="{FF2B5EF4-FFF2-40B4-BE49-F238E27FC236}">
                <a16:creationId xmlns:a16="http://schemas.microsoft.com/office/drawing/2014/main" id="{0C8B63C0-B60F-41AF-B42D-02C2B91BA8BB}"/>
              </a:ext>
            </a:extLst>
          </p:cNvPr>
          <p:cNvSpPr txBox="1"/>
          <p:nvPr/>
        </p:nvSpPr>
        <p:spPr>
          <a:xfrm>
            <a:off x="8427528" y="5798286"/>
            <a:ext cx="1828613" cy="369332"/>
          </a:xfrm>
          <a:prstGeom prst="rect">
            <a:avLst/>
          </a:prstGeom>
          <a:noFill/>
        </p:spPr>
        <p:txBody>
          <a:bodyPr wrap="square" rtlCol="0">
            <a:spAutoFit/>
          </a:bodyPr>
          <a:lstStyle/>
          <a:p>
            <a:r>
              <a:rPr lang="fr-FR">
                <a:solidFill>
                  <a:srgbClr val="074816"/>
                </a:solidFill>
              </a:rPr>
              <a:t>projets exécutés</a:t>
            </a:r>
          </a:p>
        </p:txBody>
      </p:sp>
      <p:cxnSp>
        <p:nvCxnSpPr>
          <p:cNvPr id="32" name="Connecteur droit 31">
            <a:extLst>
              <a:ext uri="{FF2B5EF4-FFF2-40B4-BE49-F238E27FC236}">
                <a16:creationId xmlns:a16="http://schemas.microsoft.com/office/drawing/2014/main" id="{AC10FEF7-BE6E-624A-B4E7-3CE934A45D14}"/>
              </a:ext>
            </a:extLst>
          </p:cNvPr>
          <p:cNvCxnSpPr/>
          <p:nvPr/>
        </p:nvCxnSpPr>
        <p:spPr>
          <a:xfrm>
            <a:off x="7458610" y="1726624"/>
            <a:ext cx="28438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02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1276 0.00046 L -2.91667E-6 2.96296E-6 " pathEditMode="relative" rAng="0" ptsTypes="AA">
                                      <p:cBhvr>
                                        <p:cTn id="6" dur="1000" fill="hold"/>
                                        <p:tgtEl>
                                          <p:spTgt spid="2"/>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9D0EE6A-68E6-4F4E-8230-E205299CD9C3}"/>
              </a:ext>
            </a:extLst>
          </p:cNvPr>
          <p:cNvSpPr txBox="1"/>
          <p:nvPr/>
        </p:nvSpPr>
        <p:spPr>
          <a:xfrm>
            <a:off x="6517909" y="1709340"/>
            <a:ext cx="441513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6600" b="1">
                <a:solidFill>
                  <a:srgbClr val="207E24"/>
                </a:solidFill>
                <a:latin typeface="Calibri" panose="020F0502020204030204" pitchFamily="34" charset="0"/>
                <a:cs typeface="Calibri" panose="020F0502020204030204" pitchFamily="34" charset="0"/>
              </a:rPr>
              <a:t>800 000+ </a:t>
            </a:r>
            <a:endParaRPr kumimoji="0" lang="fr-FR" sz="4000" b="1" u="none" strike="noStrike" kern="1200" cap="none" spc="0" normalizeH="0" baseline="0" noProof="0">
              <a:ln>
                <a:noFill/>
              </a:ln>
              <a:solidFill>
                <a:srgbClr val="207E24"/>
              </a:solidFill>
              <a:effectLst/>
              <a:uLnTx/>
              <a:uFillTx/>
              <a:latin typeface="Calibri" panose="020F0502020204030204" pitchFamily="34" charset="0"/>
              <a:ea typeface="+mn-ea"/>
              <a:cs typeface="Calibri" panose="020F0502020204030204" pitchFamily="34" charset="0"/>
            </a:endParaRPr>
          </a:p>
        </p:txBody>
      </p:sp>
      <p:sp>
        <p:nvSpPr>
          <p:cNvPr id="7" name="ZoneTexte 6">
            <a:extLst>
              <a:ext uri="{FF2B5EF4-FFF2-40B4-BE49-F238E27FC236}">
                <a16:creationId xmlns:a16="http://schemas.microsoft.com/office/drawing/2014/main" id="{F74A4759-1556-4742-98A7-DE4E49F3EF1C}"/>
              </a:ext>
            </a:extLst>
          </p:cNvPr>
          <p:cNvSpPr txBox="1"/>
          <p:nvPr/>
        </p:nvSpPr>
        <p:spPr>
          <a:xfrm>
            <a:off x="9744816" y="2135578"/>
            <a:ext cx="23557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74816"/>
                </a:solidFill>
                <a:effectLst/>
                <a:uLnTx/>
                <a:uFillTx/>
                <a:latin typeface="Calibri" panose="020F0502020204030204"/>
                <a:ea typeface="+mn-ea"/>
                <a:cs typeface="+mn-cs"/>
              </a:rPr>
              <a:t>de personnes touchées</a:t>
            </a:r>
          </a:p>
        </p:txBody>
      </p:sp>
      <p:sp>
        <p:nvSpPr>
          <p:cNvPr id="17" name="ZoneTexte 16">
            <a:extLst>
              <a:ext uri="{FF2B5EF4-FFF2-40B4-BE49-F238E27FC236}">
                <a16:creationId xmlns:a16="http://schemas.microsoft.com/office/drawing/2014/main" id="{06812FB6-7EC8-B54B-B37E-3631D8012402}"/>
              </a:ext>
            </a:extLst>
          </p:cNvPr>
          <p:cNvSpPr txBox="1"/>
          <p:nvPr/>
        </p:nvSpPr>
        <p:spPr>
          <a:xfrm>
            <a:off x="6914438" y="2902699"/>
            <a:ext cx="1230352"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1" u="none" strike="noStrike" kern="1200" cap="none" spc="0" normalizeH="0" baseline="0" noProof="0">
                <a:ln>
                  <a:noFill/>
                </a:ln>
                <a:solidFill>
                  <a:srgbClr val="207E24"/>
                </a:solidFill>
                <a:effectLst/>
                <a:uLnTx/>
                <a:uFillTx/>
                <a:latin typeface="Calibri"/>
                <a:ea typeface="+mn-ea"/>
                <a:cs typeface="Calibri"/>
              </a:rPr>
              <a:t>19</a:t>
            </a:r>
            <a:endParaRPr kumimoji="0" lang="fr-FR" sz="6600" b="1" u="none" strike="noStrike" kern="1200" cap="none" spc="0" normalizeH="0" baseline="0" noProof="0">
              <a:ln>
                <a:noFill/>
              </a:ln>
              <a:solidFill>
                <a:srgbClr val="207E24"/>
              </a:solidFill>
              <a:effectLst/>
              <a:uLnTx/>
              <a:uFillTx/>
              <a:latin typeface="Calibri" panose="020F0502020204030204" pitchFamily="34" charset="0"/>
              <a:ea typeface="+mn-ea"/>
              <a:cs typeface="Calibri" panose="020F0502020204030204" pitchFamily="34" charset="0"/>
            </a:endParaRPr>
          </a:p>
        </p:txBody>
      </p:sp>
      <p:sp>
        <p:nvSpPr>
          <p:cNvPr id="19" name="ZoneTexte 18">
            <a:extLst>
              <a:ext uri="{FF2B5EF4-FFF2-40B4-BE49-F238E27FC236}">
                <a16:creationId xmlns:a16="http://schemas.microsoft.com/office/drawing/2014/main" id="{16ED5667-F125-0041-A1DD-7A642105B24F}"/>
              </a:ext>
            </a:extLst>
          </p:cNvPr>
          <p:cNvSpPr txBox="1"/>
          <p:nvPr/>
        </p:nvSpPr>
        <p:spPr>
          <a:xfrm>
            <a:off x="7888191" y="3437018"/>
            <a:ext cx="12635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74816"/>
                </a:solidFill>
                <a:effectLst/>
                <a:uLnTx/>
                <a:uFillTx/>
                <a:latin typeface="Calibri" panose="020F0502020204030204"/>
                <a:ea typeface="+mn-ea"/>
                <a:cs typeface="+mn-cs"/>
              </a:rPr>
              <a:t>pays</a:t>
            </a:r>
          </a:p>
        </p:txBody>
      </p:sp>
      <p:sp>
        <p:nvSpPr>
          <p:cNvPr id="21" name="ZoneTexte 20">
            <a:extLst>
              <a:ext uri="{FF2B5EF4-FFF2-40B4-BE49-F238E27FC236}">
                <a16:creationId xmlns:a16="http://schemas.microsoft.com/office/drawing/2014/main" id="{07ED106C-575E-1B46-A567-75EB1608C002}"/>
              </a:ext>
            </a:extLst>
          </p:cNvPr>
          <p:cNvSpPr txBox="1"/>
          <p:nvPr/>
        </p:nvSpPr>
        <p:spPr>
          <a:xfrm>
            <a:off x="6910721" y="4176357"/>
            <a:ext cx="2302289" cy="110799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6600" b="1">
                <a:solidFill>
                  <a:srgbClr val="207E24"/>
                </a:solidFill>
                <a:latin typeface="Calibri"/>
                <a:cs typeface="Calibri"/>
              </a:rPr>
              <a:t>46</a:t>
            </a:r>
            <a:r>
              <a:rPr kumimoji="0" lang="fr-FR" sz="6600" b="1" u="none" strike="noStrike" kern="1200" cap="none" spc="0" normalizeH="0" baseline="0" noProof="0">
                <a:ln>
                  <a:noFill/>
                </a:ln>
                <a:solidFill>
                  <a:srgbClr val="207E24"/>
                </a:solidFill>
                <a:effectLst/>
                <a:uLnTx/>
                <a:uFillTx/>
                <a:latin typeface="Calibri"/>
                <a:ea typeface="+mn-ea"/>
                <a:cs typeface="Calibri"/>
              </a:rPr>
              <a:t>0+</a:t>
            </a:r>
            <a:endParaRPr kumimoji="0" lang="fr-FR" sz="6600" b="1" u="none" strike="noStrike" kern="1200" cap="none" spc="0" normalizeH="0" baseline="0" noProof="0">
              <a:ln>
                <a:noFill/>
              </a:ln>
              <a:solidFill>
                <a:srgbClr val="207E24"/>
              </a:solidFill>
              <a:effectLst/>
              <a:uLnTx/>
              <a:uFillTx/>
              <a:latin typeface="Calibri" panose="020F0502020204030204" pitchFamily="34" charset="0"/>
              <a:ea typeface="+mn-ea"/>
              <a:cs typeface="Calibri" panose="020F0502020204030204" pitchFamily="34" charset="0"/>
            </a:endParaRPr>
          </a:p>
        </p:txBody>
      </p:sp>
      <p:sp>
        <p:nvSpPr>
          <p:cNvPr id="22" name="ZoneTexte 21">
            <a:extLst>
              <a:ext uri="{FF2B5EF4-FFF2-40B4-BE49-F238E27FC236}">
                <a16:creationId xmlns:a16="http://schemas.microsoft.com/office/drawing/2014/main" id="{2431B98C-32B0-0E4A-86CA-B3944D9748DB}"/>
              </a:ext>
            </a:extLst>
          </p:cNvPr>
          <p:cNvSpPr txBox="1"/>
          <p:nvPr/>
        </p:nvSpPr>
        <p:spPr>
          <a:xfrm>
            <a:off x="8763387" y="4484896"/>
            <a:ext cx="33422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074816"/>
                </a:solidFill>
                <a:latin typeface="Calibri" panose="020F0502020204030204"/>
              </a:rPr>
              <a:t>personnes e</a:t>
            </a:r>
            <a:r>
              <a:rPr kumimoji="0" lang="fr-FR" sz="1800" b="0" i="0" u="none" strike="noStrike" kern="1200" cap="none" spc="0" normalizeH="0" baseline="0" noProof="0" err="1">
                <a:ln>
                  <a:noFill/>
                </a:ln>
                <a:solidFill>
                  <a:srgbClr val="074816"/>
                </a:solidFill>
                <a:effectLst/>
                <a:uLnTx/>
                <a:uFillTx/>
                <a:latin typeface="Calibri" panose="020F0502020204030204"/>
                <a:ea typeface="+mn-ea"/>
                <a:cs typeface="+mn-cs"/>
              </a:rPr>
              <a:t>mployé</a:t>
            </a:r>
            <a:r>
              <a:rPr kumimoji="0" lang="fr-FR" sz="1800" b="0" i="0" u="none" strike="noStrike" kern="1200" cap="none" spc="0" normalizeH="0" baseline="0" noProof="0">
                <a:ln>
                  <a:noFill/>
                </a:ln>
                <a:solidFill>
                  <a:srgbClr val="074816"/>
                </a:solidFill>
                <a:effectLst/>
                <a:uLnTx/>
                <a:uFillTx/>
                <a:latin typeface="Calibri" panose="020F0502020204030204"/>
                <a:ea typeface="+mn-ea"/>
                <a:cs typeface="+mn-cs"/>
              </a:rPr>
              <a:t>-es dans le monde, dont </a:t>
            </a:r>
            <a:r>
              <a:rPr lang="fr-FR">
                <a:solidFill>
                  <a:srgbClr val="074816"/>
                </a:solidFill>
                <a:latin typeface="Calibri" panose="020F0502020204030204"/>
              </a:rPr>
              <a:t>70</a:t>
            </a:r>
            <a:r>
              <a:rPr kumimoji="0" lang="fr-FR" sz="1800" b="0" i="0" u="none" strike="noStrike" kern="1200" cap="none" spc="0" normalizeH="0" baseline="0" noProof="0">
                <a:ln>
                  <a:noFill/>
                </a:ln>
                <a:solidFill>
                  <a:srgbClr val="074816"/>
                </a:solidFill>
                <a:effectLst/>
                <a:uLnTx/>
                <a:uFillTx/>
                <a:latin typeface="Calibri" panose="020F0502020204030204"/>
                <a:ea typeface="+mn-ea"/>
                <a:cs typeface="+mn-cs"/>
              </a:rPr>
              <a:t> au Québec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E3551427-5585-6949-A216-333DAEC4F4AF}"/>
              </a:ext>
            </a:extLst>
          </p:cNvPr>
          <p:cNvSpPr txBox="1"/>
          <p:nvPr/>
        </p:nvSpPr>
        <p:spPr>
          <a:xfrm>
            <a:off x="6951609" y="5420305"/>
            <a:ext cx="192001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1" u="none" strike="noStrike" kern="1200" cap="none" spc="0" normalizeH="0" baseline="0" noProof="0">
                <a:ln>
                  <a:noFill/>
                </a:ln>
                <a:solidFill>
                  <a:srgbClr val="207E24"/>
                </a:solidFill>
                <a:effectLst/>
                <a:uLnTx/>
                <a:uFillTx/>
                <a:latin typeface="Calibri" panose="020F0502020204030204" pitchFamily="34" charset="0"/>
                <a:ea typeface="+mn-ea"/>
                <a:cs typeface="Calibri" panose="020F0502020204030204" pitchFamily="34" charset="0"/>
              </a:rPr>
              <a:t>1</a:t>
            </a:r>
            <a:r>
              <a:rPr kumimoji="0" lang="fr-FR" sz="6600" b="1" u="none" strike="noStrike" kern="1200" cap="none" spc="0" normalizeH="0" baseline="30000" noProof="0">
                <a:ln>
                  <a:noFill/>
                </a:ln>
                <a:solidFill>
                  <a:srgbClr val="207E24"/>
                </a:solidFill>
                <a:effectLst/>
                <a:uLnTx/>
                <a:uFillTx/>
                <a:latin typeface="Calibri" panose="020F0502020204030204" pitchFamily="34" charset="0"/>
                <a:ea typeface="+mn-ea"/>
                <a:cs typeface="Calibri" panose="020F0502020204030204" pitchFamily="34" charset="0"/>
              </a:rPr>
              <a:t>er</a:t>
            </a:r>
            <a:r>
              <a:rPr kumimoji="0" lang="fr-FR" sz="6600" b="1" u="none" strike="noStrike" kern="1200" cap="none" spc="0" normalizeH="0" baseline="0" noProof="0">
                <a:ln>
                  <a:noFill/>
                </a:ln>
                <a:solidFill>
                  <a:srgbClr val="207E24"/>
                </a:solidFill>
                <a:effectLst/>
                <a:uLnTx/>
                <a:uFillTx/>
                <a:latin typeface="Calibri" panose="020F0502020204030204" pitchFamily="34" charset="0"/>
                <a:ea typeface="+mn-ea"/>
                <a:cs typeface="Calibri" panose="020F0502020204030204" pitchFamily="34" charset="0"/>
              </a:rPr>
              <a:t> </a:t>
            </a:r>
          </a:p>
        </p:txBody>
      </p:sp>
      <p:sp>
        <p:nvSpPr>
          <p:cNvPr id="24" name="ZoneTexte 23">
            <a:extLst>
              <a:ext uri="{FF2B5EF4-FFF2-40B4-BE49-F238E27FC236}">
                <a16:creationId xmlns:a16="http://schemas.microsoft.com/office/drawing/2014/main" id="{5F48D1A9-6403-DE42-ABCC-AC70DCF360DF}"/>
              </a:ext>
            </a:extLst>
          </p:cNvPr>
          <p:cNvSpPr txBox="1"/>
          <p:nvPr/>
        </p:nvSpPr>
        <p:spPr>
          <a:xfrm>
            <a:off x="8430756" y="5710558"/>
            <a:ext cx="33422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074816"/>
                </a:solidFill>
                <a:latin typeface="Calibri" panose="020F0502020204030204"/>
              </a:rPr>
              <a:t>p</a:t>
            </a:r>
            <a:r>
              <a:rPr kumimoji="0" lang="fr-FR" sz="1800" b="0" i="0" u="none" strike="noStrike" kern="1200" cap="none" spc="0" normalizeH="0" baseline="0" noProof="0" err="1">
                <a:ln>
                  <a:noFill/>
                </a:ln>
                <a:solidFill>
                  <a:srgbClr val="074816"/>
                </a:solidFill>
                <a:effectLst/>
                <a:uLnTx/>
                <a:uFillTx/>
                <a:latin typeface="Calibri" panose="020F0502020204030204"/>
                <a:ea typeface="+mn-ea"/>
                <a:cs typeface="+mn-cs"/>
              </a:rPr>
              <a:t>artenaire</a:t>
            </a:r>
            <a:r>
              <a:rPr kumimoji="0" lang="fr-FR" sz="1800" b="0" i="0" u="none" strike="noStrike" kern="1200" cap="none" spc="0" normalizeH="0" baseline="0" noProof="0">
                <a:ln>
                  <a:noFill/>
                </a:ln>
                <a:solidFill>
                  <a:srgbClr val="074816"/>
                </a:solidFill>
                <a:effectLst/>
                <a:uLnTx/>
                <a:uFillTx/>
                <a:latin typeface="Calibri" panose="020F0502020204030204"/>
                <a:ea typeface="+mn-ea"/>
                <a:cs typeface="+mn-cs"/>
              </a:rPr>
              <a:t> d’AMC au Québec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074816"/>
                </a:solidFill>
                <a:latin typeface="Calibri" panose="020F0502020204030204"/>
              </a:rPr>
              <a:t>p</a:t>
            </a:r>
            <a:r>
              <a:rPr kumimoji="0" lang="fr-FR" sz="1800" b="0" i="0" u="none" strike="noStrike" kern="1200" cap="none" spc="0" normalizeH="0" baseline="0" noProof="0" err="1">
                <a:ln>
                  <a:noFill/>
                </a:ln>
                <a:solidFill>
                  <a:srgbClr val="074816"/>
                </a:solidFill>
                <a:effectLst/>
                <a:uLnTx/>
                <a:uFillTx/>
                <a:latin typeface="Calibri" panose="020F0502020204030204"/>
                <a:ea typeface="+mn-ea"/>
                <a:cs typeface="+mn-cs"/>
              </a:rPr>
              <a:t>artenaire</a:t>
            </a:r>
            <a:r>
              <a:rPr kumimoji="0" lang="fr-FR" sz="1800" b="0" i="0" u="none" strike="noStrike" kern="1200" cap="none" spc="0" normalizeH="0" baseline="0" noProof="0">
                <a:ln>
                  <a:noFill/>
                </a:ln>
                <a:solidFill>
                  <a:srgbClr val="074816"/>
                </a:solidFill>
                <a:effectLst/>
                <a:uLnTx/>
                <a:uFillTx/>
                <a:latin typeface="Calibri" panose="020F0502020204030204"/>
                <a:ea typeface="+mn-ea"/>
                <a:cs typeface="+mn-cs"/>
              </a:rPr>
              <a:t> d’AMC en agriculture</a:t>
            </a:r>
          </a:p>
        </p:txBody>
      </p:sp>
      <p:sp>
        <p:nvSpPr>
          <p:cNvPr id="26" name="ZoneTexte 25">
            <a:extLst>
              <a:ext uri="{FF2B5EF4-FFF2-40B4-BE49-F238E27FC236}">
                <a16:creationId xmlns:a16="http://schemas.microsoft.com/office/drawing/2014/main" id="{416D4819-A670-3A42-9BDC-76D911F10549}"/>
              </a:ext>
            </a:extLst>
          </p:cNvPr>
          <p:cNvSpPr txBox="1"/>
          <p:nvPr/>
        </p:nvSpPr>
        <p:spPr>
          <a:xfrm>
            <a:off x="8563280" y="2892828"/>
            <a:ext cx="16495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600" b="1" u="none" strike="noStrike" kern="1200" cap="none" spc="0" normalizeH="0" baseline="0" noProof="0">
                <a:ln>
                  <a:noFill/>
                </a:ln>
                <a:solidFill>
                  <a:srgbClr val="207E24"/>
                </a:solidFill>
                <a:effectLst/>
                <a:uLnTx/>
                <a:uFillTx/>
                <a:latin typeface="Calibri" panose="020F0502020204030204" pitchFamily="34" charset="0"/>
                <a:ea typeface="+mn-ea"/>
                <a:cs typeface="Calibri" panose="020F0502020204030204" pitchFamily="34" charset="0"/>
              </a:rPr>
              <a:t>300</a:t>
            </a:r>
          </a:p>
        </p:txBody>
      </p:sp>
      <p:sp>
        <p:nvSpPr>
          <p:cNvPr id="27" name="ZoneTexte 26">
            <a:extLst>
              <a:ext uri="{FF2B5EF4-FFF2-40B4-BE49-F238E27FC236}">
                <a16:creationId xmlns:a16="http://schemas.microsoft.com/office/drawing/2014/main" id="{A685319C-2690-9241-A864-B8E1F66EFE0A}"/>
              </a:ext>
            </a:extLst>
          </p:cNvPr>
          <p:cNvSpPr txBox="1"/>
          <p:nvPr/>
        </p:nvSpPr>
        <p:spPr>
          <a:xfrm>
            <a:off x="9958186" y="3429000"/>
            <a:ext cx="1929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074816"/>
                </a:solidFill>
                <a:latin typeface="Calibri" panose="020F0502020204030204"/>
              </a:rPr>
              <a:t>p</a:t>
            </a:r>
            <a:r>
              <a:rPr kumimoji="0" lang="fr-FR" sz="1800" b="0" i="0" u="none" strike="noStrike" kern="1200" cap="none" spc="0" normalizeH="0" baseline="0" noProof="0" err="1">
                <a:ln>
                  <a:noFill/>
                </a:ln>
                <a:solidFill>
                  <a:srgbClr val="074816"/>
                </a:solidFill>
                <a:effectLst/>
                <a:uLnTx/>
                <a:uFillTx/>
                <a:latin typeface="Calibri" panose="020F0502020204030204"/>
                <a:ea typeface="+mn-ea"/>
                <a:cs typeface="+mn-cs"/>
              </a:rPr>
              <a:t>artenaires</a:t>
            </a:r>
            <a:r>
              <a:rPr kumimoji="0" lang="fr-FR" sz="1800" b="0" i="0" u="none" strike="noStrike" kern="1200" cap="none" spc="0" normalizeH="0" baseline="0" noProof="0">
                <a:ln>
                  <a:noFill/>
                </a:ln>
                <a:solidFill>
                  <a:srgbClr val="074816"/>
                </a:solidFill>
                <a:effectLst/>
                <a:uLnTx/>
                <a:uFillTx/>
                <a:latin typeface="Calibri" panose="020F0502020204030204"/>
                <a:ea typeface="+mn-ea"/>
                <a:cs typeface="+mn-cs"/>
              </a:rPr>
              <a:t> coops</a:t>
            </a:r>
          </a:p>
        </p:txBody>
      </p:sp>
      <p:cxnSp>
        <p:nvCxnSpPr>
          <p:cNvPr id="15" name="Connecteur droit 14">
            <a:extLst>
              <a:ext uri="{FF2B5EF4-FFF2-40B4-BE49-F238E27FC236}">
                <a16:creationId xmlns:a16="http://schemas.microsoft.com/office/drawing/2014/main" id="{BE48CE8A-4038-344F-A0AE-F5DD91774CEA}"/>
              </a:ext>
            </a:extLst>
          </p:cNvPr>
          <p:cNvCxnSpPr/>
          <p:nvPr/>
        </p:nvCxnSpPr>
        <p:spPr>
          <a:xfrm>
            <a:off x="7638962" y="2820524"/>
            <a:ext cx="28438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F5A3C8C-2F93-ED4F-9BA6-56BED1496AF8}"/>
              </a:ext>
            </a:extLst>
          </p:cNvPr>
          <p:cNvCxnSpPr/>
          <p:nvPr/>
        </p:nvCxnSpPr>
        <p:spPr>
          <a:xfrm>
            <a:off x="7722086" y="4092793"/>
            <a:ext cx="28438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A5B9F4B3-1D29-7940-B0F6-DB141FC98C27}"/>
              </a:ext>
            </a:extLst>
          </p:cNvPr>
          <p:cNvCxnSpPr/>
          <p:nvPr/>
        </p:nvCxnSpPr>
        <p:spPr>
          <a:xfrm>
            <a:off x="7722086" y="5376322"/>
            <a:ext cx="28438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E05A521F-BC8A-45AC-ABD3-21E43F4C88C8}"/>
              </a:ext>
            </a:extLst>
          </p:cNvPr>
          <p:cNvSpPr txBox="1"/>
          <p:nvPr/>
        </p:nvSpPr>
        <p:spPr>
          <a:xfrm>
            <a:off x="6832253" y="339198"/>
            <a:ext cx="4100790" cy="1107996"/>
          </a:xfrm>
          <a:prstGeom prst="rect">
            <a:avLst/>
          </a:prstGeom>
          <a:noFill/>
        </p:spPr>
        <p:txBody>
          <a:bodyPr wrap="square" lIns="91440" tIns="45720" rIns="91440" bIns="45720" rtlCol="0" anchor="t">
            <a:spAutoFit/>
          </a:bodyPr>
          <a:lstStyle/>
          <a:p>
            <a:pPr>
              <a:defRPr/>
            </a:pPr>
            <a:r>
              <a:rPr lang="fr-FR" sz="6600" b="1">
                <a:solidFill>
                  <a:srgbClr val="207E24"/>
                </a:solidFill>
                <a:latin typeface="Calibri"/>
                <a:cs typeface="Calibri"/>
              </a:rPr>
              <a:t>41 </a:t>
            </a:r>
            <a:r>
              <a:rPr kumimoji="0" lang="fr-FR" sz="4000" b="1" u="none" strike="noStrike" kern="1200" cap="none" spc="0" normalizeH="0" baseline="0" noProof="0">
                <a:ln>
                  <a:noFill/>
                </a:ln>
                <a:solidFill>
                  <a:srgbClr val="207E24"/>
                </a:solidFill>
                <a:effectLst/>
                <a:uLnTx/>
                <a:uFillTx/>
                <a:latin typeface="Calibri"/>
                <a:cs typeface="Calibri"/>
              </a:rPr>
              <a:t>M $</a:t>
            </a:r>
            <a:endParaRPr kumimoji="0" lang="fr-FR" sz="6600" b="1" u="none" strike="noStrike" kern="1200" cap="none" spc="0" normalizeH="0" baseline="0" noProof="0">
              <a:ln>
                <a:noFill/>
              </a:ln>
              <a:solidFill>
                <a:srgbClr val="207E24"/>
              </a:solidFill>
              <a:effectLst/>
              <a:uLnTx/>
              <a:uFillTx/>
              <a:latin typeface="Calibri"/>
              <a:cs typeface="Calibri"/>
            </a:endParaRPr>
          </a:p>
        </p:txBody>
      </p:sp>
      <p:sp>
        <p:nvSpPr>
          <p:cNvPr id="31" name="ZoneTexte 30">
            <a:extLst>
              <a:ext uri="{FF2B5EF4-FFF2-40B4-BE49-F238E27FC236}">
                <a16:creationId xmlns:a16="http://schemas.microsoft.com/office/drawing/2014/main" id="{0C8B63C0-B60F-41AF-B42D-02C2B91BA8BB}"/>
              </a:ext>
            </a:extLst>
          </p:cNvPr>
          <p:cNvSpPr txBox="1"/>
          <p:nvPr/>
        </p:nvSpPr>
        <p:spPr>
          <a:xfrm>
            <a:off x="8773791" y="832686"/>
            <a:ext cx="26591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74816"/>
                </a:solidFill>
                <a:effectLst/>
                <a:uLnTx/>
                <a:uFillTx/>
                <a:latin typeface="Calibri" panose="020F0502020204030204"/>
                <a:ea typeface="+mn-ea"/>
                <a:cs typeface="+mn-cs"/>
              </a:rPr>
              <a:t> de budget annuel</a:t>
            </a:r>
          </a:p>
        </p:txBody>
      </p:sp>
      <p:cxnSp>
        <p:nvCxnSpPr>
          <p:cNvPr id="32" name="Connecteur droit 31">
            <a:extLst>
              <a:ext uri="{FF2B5EF4-FFF2-40B4-BE49-F238E27FC236}">
                <a16:creationId xmlns:a16="http://schemas.microsoft.com/office/drawing/2014/main" id="{AC10FEF7-BE6E-624A-B4E7-3CE934A45D14}"/>
              </a:ext>
            </a:extLst>
          </p:cNvPr>
          <p:cNvCxnSpPr/>
          <p:nvPr/>
        </p:nvCxnSpPr>
        <p:spPr>
          <a:xfrm>
            <a:off x="7638962" y="1501244"/>
            <a:ext cx="284382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27A3231D-AC48-B3BD-796C-440CE746E03D}"/>
              </a:ext>
            </a:extLst>
          </p:cNvPr>
          <p:cNvSpPr>
            <a:spLocks noGrp="1"/>
          </p:cNvSpPr>
          <p:nvPr>
            <p:ph type="sldNum" sz="quarter" idx="12"/>
          </p:nvPr>
        </p:nvSpPr>
        <p:spPr>
          <a:xfrm>
            <a:off x="8599129" y="63810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AD85A-E555-4A4B-8235-0BFA626DBFC8}"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Image 10" descr="Une image contenant extérieur, herbe, personne&#10;&#10;Description générée automatiquement">
            <a:extLst>
              <a:ext uri="{FF2B5EF4-FFF2-40B4-BE49-F238E27FC236}">
                <a16:creationId xmlns:a16="http://schemas.microsoft.com/office/drawing/2014/main" id="{3EBB7734-CB21-8B6B-640B-BCE59A748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3953"/>
            <a:ext cx="6162132" cy="4081986"/>
          </a:xfrm>
          <a:prstGeom prst="rect">
            <a:avLst/>
          </a:prstGeom>
        </p:spPr>
      </p:pic>
      <p:grpSp>
        <p:nvGrpSpPr>
          <p:cNvPr id="4" name="Groupe 3">
            <a:extLst>
              <a:ext uri="{FF2B5EF4-FFF2-40B4-BE49-F238E27FC236}">
                <a16:creationId xmlns:a16="http://schemas.microsoft.com/office/drawing/2014/main" id="{A1283FA1-6B09-BED6-502A-A2CC6FDAD5AD}"/>
              </a:ext>
            </a:extLst>
          </p:cNvPr>
          <p:cNvGrpSpPr/>
          <p:nvPr/>
        </p:nvGrpSpPr>
        <p:grpSpPr>
          <a:xfrm>
            <a:off x="948348" y="1447194"/>
            <a:ext cx="3652765" cy="937057"/>
            <a:chOff x="4662253" y="-94066"/>
            <a:chExt cx="3748023" cy="937057"/>
          </a:xfrm>
        </p:grpSpPr>
        <p:sp>
          <p:nvSpPr>
            <p:cNvPr id="8" name="Rectangle 7">
              <a:extLst>
                <a:ext uri="{FF2B5EF4-FFF2-40B4-BE49-F238E27FC236}">
                  <a16:creationId xmlns:a16="http://schemas.microsoft.com/office/drawing/2014/main" id="{D6FC520F-8397-FDD5-883C-ECAE38BB9FD3}"/>
                </a:ext>
              </a:extLst>
            </p:cNvPr>
            <p:cNvSpPr/>
            <p:nvPr/>
          </p:nvSpPr>
          <p:spPr>
            <a:xfrm>
              <a:off x="4662253" y="8636"/>
              <a:ext cx="3741747" cy="834355"/>
            </a:xfrm>
            <a:prstGeom prst="rect">
              <a:avLst/>
            </a:prstGeom>
            <a:solidFill>
              <a:srgbClr val="207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re 1">
              <a:extLst>
                <a:ext uri="{FF2B5EF4-FFF2-40B4-BE49-F238E27FC236}">
                  <a16:creationId xmlns:a16="http://schemas.microsoft.com/office/drawing/2014/main" id="{6F450C22-3111-94DB-8551-8B9421C90FA4}"/>
                </a:ext>
              </a:extLst>
            </p:cNvPr>
            <p:cNvSpPr txBox="1">
              <a:spLocks/>
            </p:cNvSpPr>
            <p:nvPr/>
          </p:nvSpPr>
          <p:spPr>
            <a:xfrm>
              <a:off x="4851709" y="-94066"/>
              <a:ext cx="3558567" cy="78544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u="none" strike="noStrike" kern="1200" cap="none" spc="4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Notre portée actuelle</a:t>
              </a:r>
            </a:p>
          </p:txBody>
        </p:sp>
      </p:grpSp>
    </p:spTree>
    <p:extLst>
      <p:ext uri="{BB962C8B-B14F-4D97-AF65-F5344CB8AC3E}">
        <p14:creationId xmlns:p14="http://schemas.microsoft.com/office/powerpoint/2010/main" val="16846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1276 0.00046 L -3.95833E-6 1.85185E-6 " pathEditMode="relative" rAng="0" ptsTypes="AA">
                                      <p:cBhvr>
                                        <p:cTn id="6" dur="1000" fill="hold"/>
                                        <p:tgtEl>
                                          <p:spTgt spid="4"/>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corpo-FR" id="{1F8BBA3A-C127-AF40-87F9-0159C9BCD9E8}" vid="{937F51DC-D39F-0B46-9DC7-DBA76FA57ED8}"/>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PowerPoint" ma:contentTypeID="0x010100A228B7A2BA0E3C40B23A197B873BC0E500DDE23F9D3FE5A140AD41B8D32306036F00295195644EB09544977772A4B9BD0C91" ma:contentTypeVersion="4" ma:contentTypeDescription="" ma:contentTypeScope="" ma:versionID="454187ff7bc0ca701f10f57a3139c088">
  <xsd:schema xmlns:xsd="http://www.w3.org/2001/XMLSchema" xmlns:xs="http://www.w3.org/2001/XMLSchema" xmlns:p="http://schemas.microsoft.com/office/2006/metadata/properties" xmlns:ns2="16f733ef-7ff3-4864-876d-957bcb4dafde" xmlns:ns4="12dfb69e-aec2-40a3-8f00-2664e5856ca9" targetNamespace="http://schemas.microsoft.com/office/2006/metadata/properties" ma:root="true" ma:fieldsID="bf3339945e9e6c94ac2ce9b90f095e37" ns2:_="" ns4:_="">
    <xsd:import namespace="16f733ef-7ff3-4864-876d-957bcb4dafde"/>
    <xsd:import namespace="12dfb69e-aec2-40a3-8f00-2664e5856ca9"/>
    <xsd:element name="properties">
      <xsd:complexType>
        <xsd:sequence>
          <xsd:element name="documentManagement">
            <xsd:complexType>
              <xsd:all>
                <xsd:element ref="ns2:acb1e6d8c1bb4af0bc274fb2edae46a5" minOccurs="0"/>
                <xsd:element ref="ns2:TaxCatchAll" minOccurs="0"/>
                <xsd:element ref="ns2:TaxCatchAllLabel" minOccurs="0"/>
                <xsd:element ref="ns2:Langues" minOccurs="0"/>
                <xsd:element ref="ns2:Date_x0020_du_x0020_document" minOccurs="0"/>
                <xsd:element ref="ns2:j1ca5da13edf40b88d5b442778b0d63d" minOccurs="0"/>
                <xsd:element ref="ns4:Notes" minOccurs="0"/>
                <xsd:element ref="ns4:lcf76f155ced4ddcb4097134ff3c332f" minOccurs="0"/>
                <xsd:element ref="ns4:ChoixF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f733ef-7ff3-4864-876d-957bcb4dafde" elementFormDefault="qualified">
    <xsd:import namespace="http://schemas.microsoft.com/office/2006/documentManagement/types"/>
    <xsd:import namespace="http://schemas.microsoft.com/office/infopath/2007/PartnerControls"/>
    <xsd:element name="acb1e6d8c1bb4af0bc274fb2edae46a5" ma:index="8" nillable="true" ma:taxonomy="true" ma:internalName="acb1e6d8c1bb4af0bc274fb2edae46a5" ma:taxonomyFieldName="Type_x0020_de_x0020_document" ma:displayName="Document Type" ma:readOnly="false" ma:default="" ma:fieldId="{acb1e6d8-c1bb-4af0-bc27-4fb2edae46a5}" ma:sspId="b972fdd3-429f-421b-b3a7-462ffb7e22d3" ma:termSetId="06cdad55-5615-4a11-97f2-ebc33cea8a9b"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c7186c92-4f81-436b-92a5-2c0197595606}" ma:internalName="TaxCatchAll" ma:showField="CatchAllData" ma:web="6761552d-dcb0-4c5d-bb65-3c5711580f3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c7186c92-4f81-436b-92a5-2c0197595606}" ma:internalName="TaxCatchAllLabel" ma:readOnly="true" ma:showField="CatchAllDataLabel" ma:web="6761552d-dcb0-4c5d-bb65-3c5711580f36">
      <xsd:complexType>
        <xsd:complexContent>
          <xsd:extension base="dms:MultiChoiceLookup">
            <xsd:sequence>
              <xsd:element name="Value" type="dms:Lookup" maxOccurs="unbounded" minOccurs="0" nillable="true"/>
            </xsd:sequence>
          </xsd:extension>
        </xsd:complexContent>
      </xsd:complexType>
    </xsd:element>
    <xsd:element name="Langues" ma:index="12" nillable="true" ma:displayName="Language(s)" ma:internalName="Langues" ma:readOnly="false">
      <xsd:complexType>
        <xsd:complexContent>
          <xsd:extension base="dms:MultiChoice">
            <xsd:sequence>
              <xsd:element name="Value" maxOccurs="unbounded" minOccurs="0" nillable="true">
                <xsd:simpleType>
                  <xsd:restriction base="dms:Choice">
                    <xsd:enumeration value="FR"/>
                    <xsd:enumeration value="ES"/>
                    <xsd:enumeration value="EN"/>
                    <xsd:enumeration value="VN"/>
                    <xsd:enumeration value="UK"/>
                  </xsd:restriction>
                </xsd:simpleType>
              </xsd:element>
            </xsd:sequence>
          </xsd:extension>
        </xsd:complexContent>
      </xsd:complexType>
    </xsd:element>
    <xsd:element name="Date_x0020_du_x0020_document" ma:index="13" nillable="true" ma:displayName="Document Date" ma:default="[today]" ma:format="DateOnly" ma:internalName="Date_x0020_du_x0020_document" ma:readOnly="false">
      <xsd:simpleType>
        <xsd:restriction base="dms:DateTime"/>
      </xsd:simpleType>
    </xsd:element>
    <xsd:element name="j1ca5da13edf40b88d5b442778b0d63d" ma:index="14" nillable="true" ma:taxonomy="true" ma:internalName="j1ca5da13edf40b88d5b442778b0d63d" ma:taxonomyFieldName="P_x00e9_riode" ma:displayName="Period" ma:readOnly="false" ma:default="" ma:fieldId="{31ca5da1-3edf-40b8-8d5b-442778b0d63d}" ma:sspId="b972fdd3-429f-421b-b3a7-462ffb7e22d3" ma:termSetId="714b733b-5a99-48a5-8534-17cd1a048eb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2dfb69e-aec2-40a3-8f00-2664e5856ca9" elementFormDefault="qualified">
    <xsd:import namespace="http://schemas.microsoft.com/office/2006/documentManagement/types"/>
    <xsd:import namespace="http://schemas.microsoft.com/office/infopath/2007/PartnerControls"/>
    <xsd:element name="Notes" ma:index="17" nillable="true" ma:displayName="Notes" ma:description="À vérifier" ma:format="Dropdown" ma:internalName="Notes">
      <xsd:simpleType>
        <xsd:restriction base="dms:Text">
          <xsd:maxLength value="255"/>
        </xsd:restriction>
      </xsd:simpleType>
    </xsd:element>
    <xsd:element name="lcf76f155ced4ddcb4097134ff3c332f" ma:index="18" nillable="true" ma:displayName="Balises d’images_0" ma:hidden="true" ma:internalName="lcf76f155ced4ddcb4097134ff3c332f">
      <xsd:simpleType>
        <xsd:restriction base="dms:Note"/>
      </xsd:simpleType>
    </xsd:element>
    <xsd:element name="ChoixFA" ma:index="19" nillable="true" ma:displayName="Choix FA" ma:format="Dropdown" ma:internalName="ChoixFA">
      <xsd:simpleType>
        <xsd:union memberTypes="dms:Text">
          <xsd:simpleType>
            <xsd:restriction base="dms:Choice">
              <xsd:enumeration value="Choix 1"/>
              <xsd:enumeration value="Choix 2"/>
              <xsd:enumeration value="Choix 3"/>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ma:index="16" ma:displayName="Mots clé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j1ca5da13edf40b88d5b442778b0d63d xmlns="16f733ef-7ff3-4864-876d-957bcb4dafde">
      <Terms xmlns="http://schemas.microsoft.com/office/infopath/2007/PartnerControls"/>
    </j1ca5da13edf40b88d5b442778b0d63d>
    <TaxCatchAll xmlns="16f733ef-7ff3-4864-876d-957bcb4dafde">
      <Value>52</Value>
    </TaxCatchAll>
    <acb1e6d8c1bb4af0bc274fb2edae46a5 xmlns="16f733ef-7ff3-4864-876d-957bcb4dafde">
      <Terms xmlns="http://schemas.microsoft.com/office/infopath/2007/PartnerControls">
        <TermInfo xmlns="http://schemas.microsoft.com/office/infopath/2007/PartnerControls">
          <TermName xmlns="http://schemas.microsoft.com/office/infopath/2007/PartnerControls">Présentation</TermName>
          <TermId xmlns="http://schemas.microsoft.com/office/infopath/2007/PartnerControls">81271f43-ebe1-40c9-8d3c-e045189aebb1</TermId>
        </TermInfo>
      </Terms>
    </acb1e6d8c1bb4af0bc274fb2edae46a5>
    <Langues xmlns="16f733ef-7ff3-4864-876d-957bcb4dafde"/>
    <Date_x0020_du_x0020_document xmlns="16f733ef-7ff3-4864-876d-957bcb4dafde">2016-11-02T07:00:00+00:00</Date_x0020_du_x0020_document>
    <Notes xmlns="12dfb69e-aec2-40a3-8f00-2664e5856ca9" xsi:nil="true"/>
    <ChoixFA xmlns="12dfb69e-aec2-40a3-8f00-2664e5856ca9" xsi:nil="true"/>
    <lcf76f155ced4ddcb4097134ff3c332f xmlns="12dfb69e-aec2-40a3-8f00-2664e5856ca9" xsi:nil="true"/>
  </documentManagement>
</p:properties>
</file>

<file path=customXml/item4.xml><?xml version="1.0" encoding="utf-8"?>
<?mso-contentType ?>
<SharedContentType xmlns="Microsoft.SharePoint.Taxonomy.ContentTypeSync" SourceId="b972fdd3-429f-421b-b3a7-462ffb7e22d3" ContentTypeId="0x010100A228B7A2BA0E3C40B23A197B873BC0E5" PreviousValue="false"/>
</file>

<file path=customXml/itemProps1.xml><?xml version="1.0" encoding="utf-8"?>
<ds:datastoreItem xmlns:ds="http://schemas.openxmlformats.org/officeDocument/2006/customXml" ds:itemID="{323DC5B8-1EEE-4A64-8DA1-7B0EC1A67ACA}">
  <ds:schemaRefs>
    <ds:schemaRef ds:uri="12dfb69e-aec2-40a3-8f00-2664e5856ca9"/>
    <ds:schemaRef ds:uri="16f733ef-7ff3-4864-876d-957bcb4daf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E48DD1-D2A0-4B56-825D-D1BCACF20634}">
  <ds:schemaRefs>
    <ds:schemaRef ds:uri="http://schemas.microsoft.com/sharepoint/v3/contenttype/forms"/>
  </ds:schemaRefs>
</ds:datastoreItem>
</file>

<file path=customXml/itemProps3.xml><?xml version="1.0" encoding="utf-8"?>
<ds:datastoreItem xmlns:ds="http://schemas.openxmlformats.org/officeDocument/2006/customXml" ds:itemID="{6D7E59C7-DE8A-4046-A6E8-B054A3CC49C9}">
  <ds:schemaRefs>
    <ds:schemaRef ds:uri="http://schemas.microsoft.com/office/2006/metadata/properties"/>
    <ds:schemaRef ds:uri="http://www.w3.org/XML/1998/namespace"/>
    <ds:schemaRef ds:uri="16f733ef-7ff3-4864-876d-957bcb4dafd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12dfb69e-aec2-40a3-8f00-2664e5856ca9"/>
    <ds:schemaRef ds:uri="http://purl.org/dc/dcmitype/"/>
    <ds:schemaRef ds:uri="http://purl.org/dc/terms/"/>
  </ds:schemaRefs>
</ds:datastoreItem>
</file>

<file path=customXml/itemProps4.xml><?xml version="1.0" encoding="utf-8"?>
<ds:datastoreItem xmlns:ds="http://schemas.openxmlformats.org/officeDocument/2006/customXml" ds:itemID="{12CF00C8-33D4-48F4-BDFD-24241206780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template_powerpoint</Template>
  <TotalTime>0</TotalTime>
  <Words>748</Words>
  <Application>Microsoft Office PowerPoint</Application>
  <PresentationFormat>Grand écran</PresentationFormat>
  <Paragraphs>104</Paragraphs>
  <Slides>19</Slides>
  <Notes>8</Notes>
  <HiddenSlides>1</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19</vt:i4>
      </vt:variant>
    </vt:vector>
  </HeadingPairs>
  <TitlesOfParts>
    <vt:vector size="25" baseType="lpstr">
      <vt:lpstr>Arial</vt:lpstr>
      <vt:lpstr>Avenir Black Oblique</vt:lpstr>
      <vt:lpstr>Calibri</vt:lpstr>
      <vt:lpstr>Calibri Light</vt:lpstr>
      <vt:lpstr>Thème Office</vt:lpstr>
      <vt:lpstr>3_Thème Office</vt:lpstr>
      <vt:lpstr>Présentation PowerPoint</vt:lpstr>
      <vt:lpstr>Présentation PowerPoint</vt:lpstr>
      <vt:lpstr>Présentation PowerPoint</vt:lpstr>
      <vt:lpstr>Nos valeurs</vt:lpstr>
      <vt:lpstr>Notre réseau coopératif et mutualiste </vt:lpstr>
      <vt:lpstr>  Notre approche</vt:lpstr>
      <vt:lpstr>Notre expertise</vt:lpstr>
      <vt:lpstr>Présentation PowerPoint</vt:lpstr>
      <vt:lpstr>Présentation PowerPoint</vt:lpstr>
      <vt:lpstr>Impacts sur les coopératives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Cassandra Durocher</dc:creator>
  <cp:keywords/>
  <cp:lastModifiedBy>Frédéric Auger</cp:lastModifiedBy>
  <cp:revision>2</cp:revision>
  <dcterms:created xsi:type="dcterms:W3CDTF">2023-09-13T18:23:24Z</dcterms:created>
  <dcterms:modified xsi:type="dcterms:W3CDTF">2023-09-19T14:48:12Z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0x010100A228B7A2BA0E3C40B23A197B873BC0E500DDE23F9D3FE5A140AD41B8D32306036F00295195644EB09544977772A4B9BD0C91</vt:lpwstr>
  </property>
  <property fmtid="{D5CDD505-2E9C-101B-9397-08002B2CF9AE}" pid="3" name="Bailleurs">
    <vt:lpwstr/>
  </property>
  <property fmtid="{D5CDD505-2E9C-101B-9397-08002B2CF9AE}" pid="4" name="Période">
    <vt:lpwstr/>
  </property>
  <property fmtid="{D5CDD505-2E9C-101B-9397-08002B2CF9AE}" pid="5" name="Type de document">
    <vt:lpwstr>52;#Présentation|81271f43-ebe1-40c9-8d3c-e045189aebb1</vt:lpwstr>
  </property>
  <property fmtid="{D5CDD505-2E9C-101B-9397-08002B2CF9AE}" pid="6" name="Partenaire ML010">
    <vt:lpwstr/>
  </property>
  <property fmtid="{D5CDD505-2E9C-101B-9397-08002B2CF9AE}" pid="7" name="MediaServiceImageTags">
    <vt:lpwstr/>
  </property>
</Properties>
</file>